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Montserrat"/>
      <p:regular r:id="rId28"/>
      <p:bold r:id="rId29"/>
      <p:italic r:id="rId30"/>
      <p:boldItalic r:id="rId31"/>
    </p:embeddedFont>
    <p:embeddedFont>
      <p:font typeface="Assistant"/>
      <p:regular r:id="rId32"/>
      <p:bold r:id="rId33"/>
    </p:embeddedFont>
    <p:embeddedFont>
      <p:font typeface="Nunito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704">
          <p15:clr>
            <a:srgbClr val="A4A3A4"/>
          </p15:clr>
        </p15:guide>
        <p15:guide id="2" orient="horz" pos="2544">
          <p15:clr>
            <a:srgbClr val="A4A3A4"/>
          </p15:clr>
        </p15:guide>
        <p15:guide id="3" pos="3840">
          <p15:clr>
            <a:srgbClr val="A4A3A4"/>
          </p15:clr>
        </p15:guide>
      </p15:sldGuideLst>
    </p:ext>
    <p:ext uri="GoogleSlidesCustomDataVersion2">
      <go:slidesCustomData xmlns:go="http://customooxmlschemas.google.com/" r:id="rId38" roundtripDataSignature="AMtx7mgJUCgyS8XTAnFEH/3ICrgOZ45G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704" orient="horz"/>
        <p:guide pos="2544"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Montserrat-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6.xml"/><Relationship Id="rId33" Type="http://schemas.openxmlformats.org/officeDocument/2006/relationships/font" Target="fonts/Assistant-bold.fntdata"/><Relationship Id="rId10" Type="http://schemas.openxmlformats.org/officeDocument/2006/relationships/slide" Target="slides/slide5.xml"/><Relationship Id="rId32" Type="http://schemas.openxmlformats.org/officeDocument/2006/relationships/font" Target="fonts/Assistant-regular.fntdata"/><Relationship Id="rId13" Type="http://schemas.openxmlformats.org/officeDocument/2006/relationships/slide" Target="slides/slide8.xml"/><Relationship Id="rId35" Type="http://schemas.openxmlformats.org/officeDocument/2006/relationships/font" Target="fonts/NunitoSans-bold.fntdata"/><Relationship Id="rId12" Type="http://schemas.openxmlformats.org/officeDocument/2006/relationships/slide" Target="slides/slide7.xml"/><Relationship Id="rId34" Type="http://schemas.openxmlformats.org/officeDocument/2006/relationships/font" Target="fonts/NunitoSans-regular.fntdata"/><Relationship Id="rId15" Type="http://schemas.openxmlformats.org/officeDocument/2006/relationships/slide" Target="slides/slide10.xml"/><Relationship Id="rId37" Type="http://schemas.openxmlformats.org/officeDocument/2006/relationships/font" Target="fonts/NunitoSans-boldItalic.fntdata"/><Relationship Id="rId14" Type="http://schemas.openxmlformats.org/officeDocument/2006/relationships/slide" Target="slides/slide9.xml"/><Relationship Id="rId36" Type="http://schemas.openxmlformats.org/officeDocument/2006/relationships/font" Target="fonts/Nunito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25" name="Google Shape;125;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402" name="Google Shape;40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t>Ignite is a distributed database management system designed for high-performance computing but also used to underpin enterprise applications. </a:t>
            </a:r>
            <a:endParaRPr sz="1100"/>
          </a:p>
          <a:p>
            <a:pPr indent="0" lvl="0" marL="0" rtl="0" algn="l">
              <a:spcBef>
                <a:spcPts val="0"/>
              </a:spcBef>
              <a:spcAft>
                <a:spcPts val="0"/>
              </a:spcAft>
              <a:buClr>
                <a:schemeClr val="dk1"/>
              </a:buClr>
              <a:buSzPts val="1100"/>
              <a:buFont typeface="Arial"/>
              <a:buNone/>
            </a:pPr>
            <a:r>
              <a:rPr lang="en-US" sz="1100"/>
              <a:t>Apache Ignite can be used to power in-memory apps, as a cache, or an in-memory database, or datagrid sitting between an application and third-party databases however. It uses hardware RAM as a caching and storage layer, allowing it to ingest and process complex datasets in parallel and at faster speeds than traditional databases supported by only disk storage. </a:t>
            </a:r>
            <a:endParaRPr sz="1100"/>
          </a:p>
          <a:p>
            <a:pPr indent="0" lvl="0" marL="0" rtl="0" algn="l">
              <a:spcBef>
                <a:spcPts val="0"/>
              </a:spcBef>
              <a:spcAft>
                <a:spcPts val="0"/>
              </a:spcAft>
              <a:buClr>
                <a:schemeClr val="dk1"/>
              </a:buClr>
              <a:buSzPts val="1100"/>
              <a:buFont typeface="Arial"/>
              <a:buNone/>
            </a:pPr>
            <a:r>
              <a:t/>
            </a:r>
            <a:endParaRPr sz="1100"/>
          </a:p>
          <a:p>
            <a:pPr indent="0" lvl="0" marL="0" rtl="0" algn="l">
              <a:spcBef>
                <a:spcPts val="0"/>
              </a:spcBef>
              <a:spcAft>
                <a:spcPts val="0"/>
              </a:spcAft>
              <a:buClr>
                <a:schemeClr val="dk1"/>
              </a:buClr>
              <a:buSzPts val="1100"/>
              <a:buFont typeface="Arial"/>
              <a:buNone/>
            </a:pPr>
            <a:r>
              <a:rPr lang="en-US" sz="1100"/>
              <a:t>It offers very low latency and very fast read performance – up to 1000x better than disk-based systems (although Ignite has native persistence, and can use disk storage, particularly for large datasets which don’t fit in memory). It can also scale indefinitely, meaning Ignite can handle extremely large datasets, and can be extremely resilient and fault-tolerant. Ignite offers integration with existing databases and data stores, along with SQL and ACID transactions – with some limitations.</a:t>
            </a:r>
            <a:endParaRPr sz="1100"/>
          </a:p>
        </p:txBody>
      </p:sp>
      <p:sp>
        <p:nvSpPr>
          <p:cNvPr id="144" name="Google Shape;144;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8" name="Shape 18"/>
        <p:cNvGrpSpPr/>
        <p:nvPr/>
      </p:nvGrpSpPr>
      <p:grpSpPr>
        <a:xfrm>
          <a:off x="0" y="0"/>
          <a:ext cx="0" cy="0"/>
          <a:chOff x="0" y="0"/>
          <a:chExt cx="0" cy="0"/>
        </a:xfrm>
      </p:grpSpPr>
      <p:pic>
        <p:nvPicPr>
          <p:cNvPr id="19" name="Google Shape;19;p24"/>
          <p:cNvPicPr preferRelativeResize="0"/>
          <p:nvPr/>
        </p:nvPicPr>
        <p:blipFill rotWithShape="1">
          <a:blip r:embed="rId2">
            <a:alphaModFix/>
          </a:blip>
          <a:srcRect b="0" l="0" r="0" t="0"/>
          <a:stretch/>
        </p:blipFill>
        <p:spPr>
          <a:xfrm>
            <a:off x="0" y="247759"/>
            <a:ext cx="12199630" cy="5566691"/>
          </a:xfrm>
          <a:prstGeom prst="rect">
            <a:avLst/>
          </a:prstGeom>
          <a:noFill/>
          <a:ln>
            <a:noFill/>
          </a:ln>
        </p:spPr>
      </p:pic>
      <p:sp>
        <p:nvSpPr>
          <p:cNvPr id="20" name="Google Shape;20;p24"/>
          <p:cNvSpPr txBox="1"/>
          <p:nvPr>
            <p:ph type="ctrTitle"/>
          </p:nvPr>
        </p:nvSpPr>
        <p:spPr>
          <a:xfrm>
            <a:off x="882816" y="2583516"/>
            <a:ext cx="6178892" cy="1776797"/>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600"/>
              <a:buFont typeface="Nunito Sans"/>
              <a:buNone/>
              <a:defRPr b="1" i="0" sz="3600">
                <a:solidFill>
                  <a:schemeClr val="lt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4"/>
          <p:cNvSpPr txBox="1"/>
          <p:nvPr>
            <p:ph idx="1" type="subTitle"/>
          </p:nvPr>
        </p:nvSpPr>
        <p:spPr>
          <a:xfrm>
            <a:off x="882816" y="4360313"/>
            <a:ext cx="4734922" cy="349624"/>
          </a:xfrm>
          <a:prstGeom prst="rect">
            <a:avLst/>
          </a:prstGeom>
          <a:noFill/>
          <a:ln>
            <a:noFill/>
          </a:ln>
        </p:spPr>
        <p:txBody>
          <a:bodyPr anchorCtr="0" anchor="t" bIns="45700" lIns="91425" spcFirstLastPara="1" rIns="91425" wrap="square" tIns="45700">
            <a:noAutofit/>
          </a:bodyPr>
          <a:lstStyle>
            <a:lvl1pPr lvl="0" algn="l">
              <a:lnSpc>
                <a:spcPct val="80000"/>
              </a:lnSpc>
              <a:spcBef>
                <a:spcPts val="480"/>
              </a:spcBef>
              <a:spcAft>
                <a:spcPts val="0"/>
              </a:spcAft>
              <a:buSzPts val="2400"/>
              <a:buNone/>
              <a:defRPr b="0" i="0" sz="2400">
                <a:solidFill>
                  <a:schemeClr val="lt1"/>
                </a:solidFill>
                <a:latin typeface="Nunito Sans"/>
                <a:ea typeface="Nunito Sans"/>
                <a:cs typeface="Nunito Sans"/>
                <a:sym typeface="Nunito Sans"/>
              </a:defRPr>
            </a:lvl1pPr>
            <a:lvl2pPr lvl="1" algn="l">
              <a:lnSpc>
                <a:spcPct val="90000"/>
              </a:lnSpc>
              <a:spcBef>
                <a:spcPts val="480"/>
              </a:spcBef>
              <a:spcAft>
                <a:spcPts val="0"/>
              </a:spcAft>
              <a:buSzPts val="1440"/>
              <a:buNone/>
              <a:defRPr sz="1800"/>
            </a:lvl2pPr>
            <a:lvl3pPr lvl="2" algn="ctr">
              <a:lnSpc>
                <a:spcPct val="100000"/>
              </a:lnSpc>
              <a:spcBef>
                <a:spcPts val="600"/>
              </a:spcBef>
              <a:spcAft>
                <a:spcPts val="0"/>
              </a:spcAft>
              <a:buSzPts val="1800"/>
              <a:buNone/>
              <a:defRPr sz="1800"/>
            </a:lvl3pPr>
            <a:lvl4pPr lvl="3" algn="ctr">
              <a:lnSpc>
                <a:spcPct val="100000"/>
              </a:lnSpc>
              <a:spcBef>
                <a:spcPts val="380"/>
              </a:spcBef>
              <a:spcAft>
                <a:spcPts val="0"/>
              </a:spcAft>
              <a:buSzPts val="1600"/>
              <a:buNone/>
              <a:defRPr sz="1600"/>
            </a:lvl4pPr>
            <a:lvl5pPr lvl="4" algn="ctr">
              <a:lnSpc>
                <a:spcPct val="100000"/>
              </a:lnSpc>
              <a:spcBef>
                <a:spcPts val="38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2" name="Google Shape;22;p24"/>
          <p:cNvSpPr txBox="1"/>
          <p:nvPr>
            <p:ph idx="2" type="body"/>
          </p:nvPr>
        </p:nvSpPr>
        <p:spPr>
          <a:xfrm>
            <a:off x="882816" y="4709937"/>
            <a:ext cx="4735513" cy="43113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480"/>
              </a:spcBef>
              <a:spcAft>
                <a:spcPts val="0"/>
              </a:spcAft>
              <a:buSzPts val="2000"/>
              <a:buNone/>
              <a:defRPr b="0" i="0" sz="2000">
                <a:solidFill>
                  <a:schemeClr val="lt1"/>
                </a:solidFill>
                <a:latin typeface="Nunito Sans"/>
                <a:ea typeface="Nunito Sans"/>
                <a:cs typeface="Nunito Sans"/>
                <a:sym typeface="Nunito Sans"/>
              </a:defRPr>
            </a:lvl1pPr>
            <a:lvl2pPr indent="-320040" lvl="1" marL="914400" algn="l">
              <a:lnSpc>
                <a:spcPct val="100000"/>
              </a:lnSpc>
              <a:spcBef>
                <a:spcPts val="100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24"/>
          <p:cNvSpPr txBox="1"/>
          <p:nvPr>
            <p:ph idx="3" type="body"/>
          </p:nvPr>
        </p:nvSpPr>
        <p:spPr>
          <a:xfrm>
            <a:off x="882816" y="5055265"/>
            <a:ext cx="4735513" cy="43113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480"/>
              </a:spcBef>
              <a:spcAft>
                <a:spcPts val="0"/>
              </a:spcAft>
              <a:buSzPts val="2000"/>
              <a:buNone/>
              <a:defRPr b="0" i="0" sz="2000">
                <a:solidFill>
                  <a:schemeClr val="lt1"/>
                </a:solidFill>
                <a:latin typeface="Arial"/>
                <a:ea typeface="Arial"/>
                <a:cs typeface="Arial"/>
                <a:sym typeface="Arial"/>
              </a:defRPr>
            </a:lvl1pPr>
            <a:lvl2pPr indent="-320040" lvl="1" marL="914400" algn="l">
              <a:lnSpc>
                <a:spcPct val="100000"/>
              </a:lnSpc>
              <a:spcBef>
                <a:spcPts val="100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4"/>
          <p:cNvSpPr txBox="1"/>
          <p:nvPr/>
        </p:nvSpPr>
        <p:spPr>
          <a:xfrm>
            <a:off x="-134224" y="159391"/>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5" name="Google Shape;25;p24"/>
          <p:cNvGrpSpPr/>
          <p:nvPr/>
        </p:nvGrpSpPr>
        <p:grpSpPr>
          <a:xfrm>
            <a:off x="731520" y="365760"/>
            <a:ext cx="3267456" cy="999744"/>
            <a:chOff x="731520" y="365760"/>
            <a:chExt cx="3267456" cy="999744"/>
          </a:xfrm>
        </p:grpSpPr>
        <p:sp>
          <p:nvSpPr>
            <p:cNvPr id="26" name="Google Shape;26;p24"/>
            <p:cNvSpPr/>
            <p:nvPr/>
          </p:nvSpPr>
          <p:spPr>
            <a:xfrm>
              <a:off x="731520" y="365760"/>
              <a:ext cx="3267456" cy="99974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descr="A picture containing shape&#10;&#10;Description automatically generated" id="27" name="Google Shape;27;p24"/>
            <p:cNvPicPr preferRelativeResize="0"/>
            <p:nvPr/>
          </p:nvPicPr>
          <p:blipFill rotWithShape="1">
            <a:blip r:embed="rId3">
              <a:alphaModFix/>
            </a:blip>
            <a:srcRect b="0" l="0" r="0" t="0"/>
            <a:stretch/>
          </p:blipFill>
          <p:spPr>
            <a:xfrm>
              <a:off x="882816" y="434018"/>
              <a:ext cx="2871753" cy="746656"/>
            </a:xfrm>
            <a:prstGeom prst="rect">
              <a:avLst/>
            </a:prstGeom>
            <a:noFill/>
            <a:ln>
              <a:noFill/>
            </a:ln>
          </p:spPr>
        </p:pic>
      </p:grpSp>
      <p:grpSp>
        <p:nvGrpSpPr>
          <p:cNvPr id="28" name="Google Shape;28;p24"/>
          <p:cNvGrpSpPr/>
          <p:nvPr/>
        </p:nvGrpSpPr>
        <p:grpSpPr>
          <a:xfrm>
            <a:off x="-8626" y="5578325"/>
            <a:ext cx="12208256" cy="1306738"/>
            <a:chOff x="-8626" y="5545604"/>
            <a:chExt cx="12208256" cy="1306738"/>
          </a:xfrm>
        </p:grpSpPr>
        <p:pic>
          <p:nvPicPr>
            <p:cNvPr id="29" name="Google Shape;29;p24"/>
            <p:cNvPicPr preferRelativeResize="0"/>
            <p:nvPr/>
          </p:nvPicPr>
          <p:blipFill rotWithShape="1">
            <a:blip r:embed="rId4">
              <a:alphaModFix/>
            </a:blip>
            <a:srcRect b="0" l="0" r="0" t="0"/>
            <a:stretch/>
          </p:blipFill>
          <p:spPr>
            <a:xfrm>
              <a:off x="-8626" y="5545604"/>
              <a:ext cx="12208256" cy="1306738"/>
            </a:xfrm>
            <a:prstGeom prst="rect">
              <a:avLst/>
            </a:prstGeom>
            <a:noFill/>
            <a:ln>
              <a:noFill/>
            </a:ln>
          </p:spPr>
        </p:pic>
        <p:sp>
          <p:nvSpPr>
            <p:cNvPr id="30" name="Google Shape;30;p24"/>
            <p:cNvSpPr/>
            <p:nvPr/>
          </p:nvSpPr>
          <p:spPr>
            <a:xfrm>
              <a:off x="9753054" y="5877658"/>
              <a:ext cx="484124" cy="1890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Arial"/>
                <a:ea typeface="Arial"/>
                <a:cs typeface="Arial"/>
                <a:sym typeface="Arial"/>
              </a:endParaRPr>
            </a:p>
          </p:txBody>
        </p:sp>
        <p:sp>
          <p:nvSpPr>
            <p:cNvPr id="31" name="Google Shape;31;p24"/>
            <p:cNvSpPr/>
            <p:nvPr/>
          </p:nvSpPr>
          <p:spPr>
            <a:xfrm>
              <a:off x="7745513" y="6218982"/>
              <a:ext cx="243257" cy="958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Arial"/>
                <a:ea typeface="Arial"/>
                <a:cs typeface="Arial"/>
                <a:sym typeface="Arial"/>
              </a:endParaRPr>
            </a:p>
          </p:txBody>
        </p:sp>
        <p:sp>
          <p:nvSpPr>
            <p:cNvPr id="32" name="Google Shape;32;p24"/>
            <p:cNvSpPr/>
            <p:nvPr/>
          </p:nvSpPr>
          <p:spPr>
            <a:xfrm>
              <a:off x="10591800" y="5736190"/>
              <a:ext cx="990600" cy="9139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Arial"/>
                <a:ea typeface="Arial"/>
                <a:cs typeface="Arial"/>
                <a:sym typeface="Arial"/>
              </a:endParaRPr>
            </a:p>
          </p:txBody>
        </p:sp>
        <p:sp>
          <p:nvSpPr>
            <p:cNvPr id="33" name="Google Shape;33;p24"/>
            <p:cNvSpPr/>
            <p:nvPr/>
          </p:nvSpPr>
          <p:spPr>
            <a:xfrm>
              <a:off x="2069083" y="6296005"/>
              <a:ext cx="151066" cy="8422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Arial"/>
                <a:ea typeface="Arial"/>
                <a:cs typeface="Arial"/>
                <a:sym typeface="Arial"/>
              </a:endParaRPr>
            </a:p>
          </p:txBody>
        </p:sp>
        <p:pic>
          <p:nvPicPr>
            <p:cNvPr id="34" name="Google Shape;34;p24"/>
            <p:cNvPicPr preferRelativeResize="0"/>
            <p:nvPr/>
          </p:nvPicPr>
          <p:blipFill rotWithShape="1">
            <a:blip r:embed="rId5">
              <a:alphaModFix/>
            </a:blip>
            <a:srcRect b="0" l="0" r="0" t="0"/>
            <a:stretch/>
          </p:blipFill>
          <p:spPr>
            <a:xfrm>
              <a:off x="10591800" y="5633356"/>
              <a:ext cx="990600" cy="990600"/>
            </a:xfrm>
            <a:prstGeom prst="rect">
              <a:avLst/>
            </a:prstGeom>
            <a:noFill/>
            <a:ln>
              <a:noFill/>
            </a:ln>
          </p:spPr>
        </p:pic>
        <p:sp>
          <p:nvSpPr>
            <p:cNvPr id="35" name="Google Shape;35;p24"/>
            <p:cNvSpPr/>
            <p:nvPr/>
          </p:nvSpPr>
          <p:spPr>
            <a:xfrm>
              <a:off x="1733700" y="5717831"/>
              <a:ext cx="1238099" cy="89241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Arial"/>
                <a:ea typeface="Arial"/>
                <a:cs typeface="Arial"/>
                <a:sym typeface="Arial"/>
              </a:endParaRPr>
            </a:p>
          </p:txBody>
        </p:sp>
        <p:pic>
          <p:nvPicPr>
            <p:cNvPr id="36" name="Google Shape;36;p24"/>
            <p:cNvPicPr preferRelativeResize="0"/>
            <p:nvPr/>
          </p:nvPicPr>
          <p:blipFill rotWithShape="1">
            <a:blip r:embed="rId6">
              <a:alphaModFix/>
            </a:blip>
            <a:srcRect b="0" l="0" r="0" t="0"/>
            <a:stretch/>
          </p:blipFill>
          <p:spPr>
            <a:xfrm>
              <a:off x="1964421" y="5820345"/>
              <a:ext cx="917920" cy="707818"/>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78" name="Shape 78"/>
        <p:cNvGrpSpPr/>
        <p:nvPr/>
      </p:nvGrpSpPr>
      <p:grpSpPr>
        <a:xfrm>
          <a:off x="0" y="0"/>
          <a:ext cx="0" cy="0"/>
          <a:chOff x="0" y="0"/>
          <a:chExt cx="0" cy="0"/>
        </a:xfrm>
      </p:grpSpPr>
      <p:sp>
        <p:nvSpPr>
          <p:cNvPr id="79" name="Google Shape;79;p33"/>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3"/>
          <p:cNvSpPr txBox="1"/>
          <p:nvPr>
            <p:ph idx="1" type="body"/>
          </p:nvPr>
        </p:nvSpPr>
        <p:spPr>
          <a:xfrm>
            <a:off x="811305" y="1737357"/>
            <a:ext cx="4985814" cy="423977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3"/>
          <p:cNvSpPr txBox="1"/>
          <p:nvPr>
            <p:ph idx="2" type="body"/>
          </p:nvPr>
        </p:nvSpPr>
        <p:spPr>
          <a:xfrm>
            <a:off x="6394883" y="1737357"/>
            <a:ext cx="4932022" cy="423977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mparison">
  <p:cSld name="3_Comparison">
    <p:spTree>
      <p:nvGrpSpPr>
        <p:cNvPr id="82" name="Shape 82"/>
        <p:cNvGrpSpPr/>
        <p:nvPr/>
      </p:nvGrpSpPr>
      <p:grpSpPr>
        <a:xfrm>
          <a:off x="0" y="0"/>
          <a:ext cx="0" cy="0"/>
          <a:chOff x="0" y="0"/>
          <a:chExt cx="0" cy="0"/>
        </a:xfrm>
      </p:grpSpPr>
      <p:sp>
        <p:nvSpPr>
          <p:cNvPr id="83" name="Google Shape;83;p34"/>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34"/>
          <p:cNvSpPr txBox="1"/>
          <p:nvPr>
            <p:ph idx="1" type="body"/>
          </p:nvPr>
        </p:nvSpPr>
        <p:spPr>
          <a:xfrm>
            <a:off x="815785" y="1603353"/>
            <a:ext cx="3293767" cy="84958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4"/>
          <p:cNvSpPr txBox="1"/>
          <p:nvPr>
            <p:ph idx="2" type="body"/>
          </p:nvPr>
        </p:nvSpPr>
        <p:spPr>
          <a:xfrm>
            <a:off x="4646210" y="1603353"/>
            <a:ext cx="3293767" cy="84958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34"/>
          <p:cNvSpPr txBox="1"/>
          <p:nvPr>
            <p:ph idx="3" type="body"/>
          </p:nvPr>
        </p:nvSpPr>
        <p:spPr>
          <a:xfrm>
            <a:off x="815975" y="2725445"/>
            <a:ext cx="3293639" cy="370290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34"/>
          <p:cNvSpPr txBox="1"/>
          <p:nvPr>
            <p:ph idx="4" type="body"/>
          </p:nvPr>
        </p:nvSpPr>
        <p:spPr>
          <a:xfrm>
            <a:off x="4655365" y="2725445"/>
            <a:ext cx="3293639" cy="370290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4"/>
          <p:cNvSpPr txBox="1"/>
          <p:nvPr>
            <p:ph idx="5" type="body"/>
          </p:nvPr>
        </p:nvSpPr>
        <p:spPr>
          <a:xfrm>
            <a:off x="8476635" y="1603353"/>
            <a:ext cx="3293767" cy="849588"/>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4"/>
          <p:cNvSpPr txBox="1"/>
          <p:nvPr>
            <p:ph idx="6" type="body"/>
          </p:nvPr>
        </p:nvSpPr>
        <p:spPr>
          <a:xfrm>
            <a:off x="8494755" y="2718786"/>
            <a:ext cx="3293639" cy="370290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0" name="Shape 90"/>
        <p:cNvGrpSpPr/>
        <p:nvPr/>
      </p:nvGrpSpPr>
      <p:grpSpPr>
        <a:xfrm>
          <a:off x="0" y="0"/>
          <a:ext cx="0" cy="0"/>
          <a:chOff x="0" y="0"/>
          <a:chExt cx="0" cy="0"/>
        </a:xfrm>
      </p:grpSpPr>
      <p:sp>
        <p:nvSpPr>
          <p:cNvPr id="91" name="Google Shape;91;p35"/>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2" name="Shape 9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l Text Left-Right = table, chart, excel, picture, file, or video">
  <p:cSld name="Title 2 Col Text Left-Right = table, chart, excel, picture, file, or video">
    <p:spTree>
      <p:nvGrpSpPr>
        <p:cNvPr id="93" name="Shape 93"/>
        <p:cNvGrpSpPr/>
        <p:nvPr/>
      </p:nvGrpSpPr>
      <p:grpSpPr>
        <a:xfrm>
          <a:off x="0" y="0"/>
          <a:ext cx="0" cy="0"/>
          <a:chOff x="0" y="0"/>
          <a:chExt cx="0" cy="0"/>
        </a:xfrm>
      </p:grpSpPr>
      <p:sp>
        <p:nvSpPr>
          <p:cNvPr id="94" name="Google Shape;94;p37"/>
          <p:cNvSpPr txBox="1"/>
          <p:nvPr>
            <p:ph type="title"/>
          </p:nvPr>
        </p:nvSpPr>
        <p:spPr>
          <a:xfrm>
            <a:off x="914399" y="0"/>
            <a:ext cx="9894499"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37"/>
          <p:cNvSpPr txBox="1"/>
          <p:nvPr>
            <p:ph idx="1" type="body"/>
          </p:nvPr>
        </p:nvSpPr>
        <p:spPr>
          <a:xfrm>
            <a:off x="6397755" y="1903614"/>
            <a:ext cx="4879849" cy="4393277"/>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480"/>
              </a:spcBef>
              <a:spcAft>
                <a:spcPts val="0"/>
              </a:spcAft>
              <a:buSzPts val="1800"/>
              <a:buChar char="•"/>
              <a:defRPr/>
            </a:lvl1pPr>
            <a:lvl2pPr indent="-340360" lvl="1" marL="914400" algn="ctr">
              <a:lnSpc>
                <a:spcPct val="100000"/>
              </a:lnSpc>
              <a:spcBef>
                <a:spcPts val="480"/>
              </a:spcBef>
              <a:spcAft>
                <a:spcPts val="0"/>
              </a:spcAft>
              <a:buSzPts val="176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228600" lvl="4" marL="2286000" algn="ctr">
              <a:lnSpc>
                <a:spcPct val="100000"/>
              </a:lnSpc>
              <a:spcBef>
                <a:spcPts val="380"/>
              </a:spcBef>
              <a:spcAft>
                <a:spcPts val="0"/>
              </a:spcAft>
              <a:buSzPts val="1400"/>
              <a:buNone/>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37"/>
          <p:cNvSpPr txBox="1"/>
          <p:nvPr>
            <p:ph idx="2" type="body"/>
          </p:nvPr>
        </p:nvSpPr>
        <p:spPr>
          <a:xfrm>
            <a:off x="814388" y="1735594"/>
            <a:ext cx="5281612" cy="4702207"/>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0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30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0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0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28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97" name="Shape 97"/>
        <p:cNvGrpSpPr/>
        <p:nvPr/>
      </p:nvGrpSpPr>
      <p:grpSpPr>
        <a:xfrm>
          <a:off x="0" y="0"/>
          <a:ext cx="0" cy="0"/>
          <a:chOff x="0" y="0"/>
          <a:chExt cx="0" cy="0"/>
        </a:xfrm>
      </p:grpSpPr>
      <p:sp>
        <p:nvSpPr>
          <p:cNvPr id="98" name="Google Shape;98;p38"/>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38"/>
          <p:cNvSpPr/>
          <p:nvPr>
            <p:ph idx="2" type="pic"/>
          </p:nvPr>
        </p:nvSpPr>
        <p:spPr>
          <a:xfrm>
            <a:off x="914400" y="1791392"/>
            <a:ext cx="9902825" cy="4078145"/>
          </a:xfrm>
          <a:prstGeom prst="rect">
            <a:avLst/>
          </a:prstGeom>
          <a:noFill/>
          <a:ln>
            <a:noFill/>
          </a:ln>
        </p:spPr>
      </p:sp>
      <p:sp>
        <p:nvSpPr>
          <p:cNvPr id="100" name="Google Shape;100;p38"/>
          <p:cNvSpPr txBox="1"/>
          <p:nvPr>
            <p:ph idx="1" type="body"/>
          </p:nvPr>
        </p:nvSpPr>
        <p:spPr>
          <a:xfrm>
            <a:off x="914400" y="5899892"/>
            <a:ext cx="9894888" cy="446333"/>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480"/>
              </a:spcBef>
              <a:spcAft>
                <a:spcPts val="0"/>
              </a:spcAft>
              <a:buSzPts val="2400"/>
              <a:buNone/>
              <a:defRPr b="1">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Col Table">
  <p:cSld name="Title 1 Col Table">
    <p:spTree>
      <p:nvGrpSpPr>
        <p:cNvPr id="101" name="Shape 101"/>
        <p:cNvGrpSpPr/>
        <p:nvPr/>
      </p:nvGrpSpPr>
      <p:grpSpPr>
        <a:xfrm>
          <a:off x="0" y="0"/>
          <a:ext cx="0" cy="0"/>
          <a:chOff x="0" y="0"/>
          <a:chExt cx="0" cy="0"/>
        </a:xfrm>
      </p:grpSpPr>
      <p:sp>
        <p:nvSpPr>
          <p:cNvPr id="102" name="Google Shape;102;p39"/>
          <p:cNvSpPr txBox="1"/>
          <p:nvPr>
            <p:ph type="title"/>
          </p:nvPr>
        </p:nvSpPr>
        <p:spPr>
          <a:xfrm>
            <a:off x="914400" y="-2"/>
            <a:ext cx="987724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39"/>
          <p:cNvSpPr/>
          <p:nvPr>
            <p:ph idx="2" type="tbl"/>
          </p:nvPr>
        </p:nvSpPr>
        <p:spPr>
          <a:xfrm>
            <a:off x="914401" y="2178424"/>
            <a:ext cx="10363200" cy="4259377"/>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39"/>
          <p:cNvSpPr txBox="1"/>
          <p:nvPr>
            <p:ph idx="1" type="body"/>
          </p:nvPr>
        </p:nvSpPr>
        <p:spPr>
          <a:xfrm>
            <a:off x="914400" y="1595714"/>
            <a:ext cx="9894888" cy="44633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480"/>
              </a:spcBef>
              <a:spcAft>
                <a:spcPts val="0"/>
              </a:spcAft>
              <a:buSzPts val="2400"/>
              <a:buNone/>
              <a:defRPr b="1"/>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Vert Text">
  <p:cSld name="Title &amp; Vert Text">
    <p:spTree>
      <p:nvGrpSpPr>
        <p:cNvPr id="105" name="Shape 105"/>
        <p:cNvGrpSpPr/>
        <p:nvPr/>
      </p:nvGrpSpPr>
      <p:grpSpPr>
        <a:xfrm>
          <a:off x="0" y="0"/>
          <a:ext cx="0" cy="0"/>
          <a:chOff x="0" y="0"/>
          <a:chExt cx="0" cy="0"/>
        </a:xfrm>
      </p:grpSpPr>
      <p:sp>
        <p:nvSpPr>
          <p:cNvPr id="106" name="Google Shape;106;p40"/>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40"/>
          <p:cNvSpPr txBox="1"/>
          <p:nvPr>
            <p:ph idx="1" type="body"/>
          </p:nvPr>
        </p:nvSpPr>
        <p:spPr>
          <a:xfrm rot="5400000">
            <a:off x="3545485" y="-1024537"/>
            <a:ext cx="4632325" cy="9894499"/>
          </a:xfrm>
          <a:prstGeom prst="rect">
            <a:avLst/>
          </a:prstGeom>
          <a:noFill/>
          <a:ln>
            <a:noFill/>
          </a:ln>
        </p:spPr>
        <p:txBody>
          <a:bodyPr anchorCtr="0" anchor="t" bIns="45700" lIns="0"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8" name="Shape 108"/>
        <p:cNvGrpSpPr/>
        <p:nvPr/>
      </p:nvGrpSpPr>
      <p:grpSpPr>
        <a:xfrm>
          <a:off x="0" y="0"/>
          <a:ext cx="0" cy="0"/>
          <a:chOff x="0" y="0"/>
          <a:chExt cx="0" cy="0"/>
        </a:xfrm>
      </p:grpSpPr>
      <p:sp>
        <p:nvSpPr>
          <p:cNvPr id="109" name="Google Shape;109;g37c51fd1683_0_59"/>
          <p:cNvSpPr txBox="1"/>
          <p:nvPr>
            <p:ph type="title"/>
          </p:nvPr>
        </p:nvSpPr>
        <p:spPr>
          <a:xfrm>
            <a:off x="1016000" y="1202967"/>
            <a:ext cx="101601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rgbClr val="FF6700"/>
              </a:buClr>
              <a:buSzPts val="3700"/>
              <a:buFont typeface="Montserrat"/>
              <a:buNone/>
              <a:defRPr sz="3300">
                <a:solidFill>
                  <a:srgbClr val="011993"/>
                </a:solidFill>
                <a:latin typeface="Montserrat"/>
                <a:ea typeface="Montserrat"/>
                <a:cs typeface="Montserrat"/>
                <a:sym typeface="Montserrat"/>
              </a:defRPr>
            </a:lvl1pPr>
            <a:lvl2pPr lvl="1"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2pPr>
            <a:lvl3pPr lvl="2"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3pPr>
            <a:lvl4pPr lvl="3"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4pPr>
            <a:lvl5pPr lvl="4"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5pPr>
            <a:lvl6pPr lvl="5"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6pPr>
            <a:lvl7pPr lvl="6"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7pPr>
            <a:lvl8pPr lvl="7"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8pPr>
            <a:lvl9pPr lvl="8" algn="l">
              <a:lnSpc>
                <a:spcPct val="100000"/>
              </a:lnSpc>
              <a:spcBef>
                <a:spcPts val="0"/>
              </a:spcBef>
              <a:spcAft>
                <a:spcPts val="0"/>
              </a:spcAft>
              <a:buClr>
                <a:srgbClr val="FF6700"/>
              </a:buClr>
              <a:buSzPts val="3700"/>
              <a:buFont typeface="Montserrat"/>
              <a:buNone/>
              <a:defRPr>
                <a:solidFill>
                  <a:srgbClr val="FF6700"/>
                </a:solidFill>
                <a:latin typeface="Montserrat"/>
                <a:ea typeface="Montserrat"/>
                <a:cs typeface="Montserrat"/>
                <a:sym typeface="Montserrat"/>
              </a:defRPr>
            </a:lvl9pPr>
          </a:lstStyle>
          <a:p/>
        </p:txBody>
      </p:sp>
      <p:sp>
        <p:nvSpPr>
          <p:cNvPr id="110" name="Google Shape;110;g37c51fd1683_0_59"/>
          <p:cNvSpPr txBox="1"/>
          <p:nvPr>
            <p:ph idx="1" type="body"/>
          </p:nvPr>
        </p:nvSpPr>
        <p:spPr>
          <a:xfrm>
            <a:off x="1016000" y="2146233"/>
            <a:ext cx="101601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Clr>
                <a:schemeClr val="dk1"/>
              </a:buClr>
              <a:buSzPts val="2400"/>
              <a:buFont typeface="Montserrat"/>
              <a:buChar char="●"/>
              <a:defRPr>
                <a:solidFill>
                  <a:schemeClr val="dk1"/>
                </a:solidFill>
                <a:latin typeface="Montserrat"/>
                <a:ea typeface="Montserrat"/>
                <a:cs typeface="Montserrat"/>
                <a:sym typeface="Montserrat"/>
              </a:defRPr>
            </a:lvl1pPr>
            <a:lvl2pPr indent="-349250" lvl="1" marL="9144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2pPr>
            <a:lvl3pPr indent="-349250" lvl="2" marL="13716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3pPr>
            <a:lvl4pPr indent="-349250" lvl="3" marL="18288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4pPr>
            <a:lvl5pPr indent="-349250" lvl="4" marL="22860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5pPr>
            <a:lvl6pPr indent="-349250" lvl="5" marL="27432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6pPr>
            <a:lvl7pPr indent="-349250" lvl="6" marL="32004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7pPr>
            <a:lvl8pPr indent="-349250" lvl="7" marL="36576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8pPr>
            <a:lvl9pPr indent="-349250" lvl="8" marL="4114800" algn="l">
              <a:lnSpc>
                <a:spcPct val="115000"/>
              </a:lnSpc>
              <a:spcBef>
                <a:spcPts val="0"/>
              </a:spcBef>
              <a:spcAft>
                <a:spcPts val="0"/>
              </a:spcAft>
              <a:buClr>
                <a:schemeClr val="dk1"/>
              </a:buClr>
              <a:buSzPts val="1900"/>
              <a:buFont typeface="Montserrat"/>
              <a:buChar char="■"/>
              <a:defRPr>
                <a:solidFill>
                  <a:schemeClr val="dk1"/>
                </a:solidFill>
                <a:latin typeface="Montserrat"/>
                <a:ea typeface="Montserrat"/>
                <a:cs typeface="Montserrat"/>
                <a:sym typeface="Montserrat"/>
              </a:defRPr>
            </a:lvl9pPr>
          </a:lstStyle>
          <a:p/>
        </p:txBody>
      </p:sp>
      <p:sp>
        <p:nvSpPr>
          <p:cNvPr id="111" name="Google Shape;111;g37c51fd1683_0_59"/>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1" i="0" sz="13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12" name="Google Shape;112;g37c51fd1683_0_59"/>
          <p:cNvSpPr/>
          <p:nvPr/>
        </p:nvSpPr>
        <p:spPr>
          <a:xfrm>
            <a:off x="0" y="-12"/>
            <a:ext cx="12192000" cy="919500"/>
          </a:xfrm>
          <a:prstGeom prst="rect">
            <a:avLst/>
          </a:prstGeom>
          <a:solidFill>
            <a:srgbClr val="01199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113" name="Google Shape;113;g37c51fd1683_0_59"/>
          <p:cNvPicPr preferRelativeResize="0"/>
          <p:nvPr/>
        </p:nvPicPr>
        <p:blipFill rotWithShape="1">
          <a:blip r:embed="rId2">
            <a:alphaModFix/>
          </a:blip>
          <a:srcRect b="0" l="0" r="0" t="0"/>
          <a:stretch/>
        </p:blipFill>
        <p:spPr>
          <a:xfrm>
            <a:off x="1016000" y="124083"/>
            <a:ext cx="2430966" cy="6482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l Text Left-Right = table, chart, excel, picture, file, or video">
  <p:cSld name="1_Title 2 Col Text Left-Right = table, chart, excel, picture, file, or video">
    <p:spTree>
      <p:nvGrpSpPr>
        <p:cNvPr id="37" name="Shape 37"/>
        <p:cNvGrpSpPr/>
        <p:nvPr/>
      </p:nvGrpSpPr>
      <p:grpSpPr>
        <a:xfrm>
          <a:off x="0" y="0"/>
          <a:ext cx="0" cy="0"/>
          <a:chOff x="0" y="0"/>
          <a:chExt cx="0" cy="0"/>
        </a:xfrm>
      </p:grpSpPr>
      <p:sp>
        <p:nvSpPr>
          <p:cNvPr id="38" name="Google Shape;38;p25"/>
          <p:cNvSpPr txBox="1"/>
          <p:nvPr>
            <p:ph type="title"/>
          </p:nvPr>
        </p:nvSpPr>
        <p:spPr>
          <a:xfrm>
            <a:off x="914399" y="0"/>
            <a:ext cx="9894499"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1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5"/>
          <p:cNvSpPr txBox="1"/>
          <p:nvPr>
            <p:ph idx="1" type="body"/>
          </p:nvPr>
        </p:nvSpPr>
        <p:spPr>
          <a:xfrm>
            <a:off x="6397755" y="1903614"/>
            <a:ext cx="4879849" cy="4393277"/>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480"/>
              </a:spcBef>
              <a:spcAft>
                <a:spcPts val="0"/>
              </a:spcAft>
              <a:buSzPts val="1800"/>
              <a:buChar char="•"/>
              <a:defRPr/>
            </a:lvl1pPr>
            <a:lvl2pPr indent="-340360" lvl="1" marL="914400" algn="ctr">
              <a:lnSpc>
                <a:spcPct val="100000"/>
              </a:lnSpc>
              <a:spcBef>
                <a:spcPts val="480"/>
              </a:spcBef>
              <a:spcAft>
                <a:spcPts val="0"/>
              </a:spcAft>
              <a:buSzPts val="176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228600" lvl="4" marL="2286000" algn="ctr">
              <a:lnSpc>
                <a:spcPct val="100000"/>
              </a:lnSpc>
              <a:spcBef>
                <a:spcPts val="380"/>
              </a:spcBef>
              <a:spcAft>
                <a:spcPts val="0"/>
              </a:spcAft>
              <a:buSzPts val="1400"/>
              <a:buNone/>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2" type="body"/>
          </p:nvPr>
        </p:nvSpPr>
        <p:spPr>
          <a:xfrm>
            <a:off x="814388" y="1735594"/>
            <a:ext cx="5281612" cy="4702207"/>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480"/>
              </a:spcBef>
              <a:spcAft>
                <a:spcPts val="0"/>
              </a:spcAft>
              <a:buSzPts val="1800"/>
              <a:buChar char="•"/>
              <a:defRPr/>
            </a:lvl1pPr>
            <a:lvl2pPr indent="-340360" lvl="1" marL="914400" algn="l">
              <a:lnSpc>
                <a:spcPct val="100000"/>
              </a:lnSpc>
              <a:spcBef>
                <a:spcPts val="400"/>
              </a:spcBef>
              <a:spcAft>
                <a:spcPts val="0"/>
              </a:spcAft>
              <a:buSzPts val="1760"/>
              <a:buChar char="–"/>
              <a:defRPr/>
            </a:lvl2pPr>
            <a:lvl3pPr indent="-342900" lvl="2" marL="1371600" algn="l">
              <a:lnSpc>
                <a:spcPct val="100000"/>
              </a:lnSpc>
              <a:spcBef>
                <a:spcPts val="300"/>
              </a:spcBef>
              <a:spcAft>
                <a:spcPts val="0"/>
              </a:spcAft>
              <a:buSzPts val="1800"/>
              <a:buChar char="•"/>
              <a:defRPr/>
            </a:lvl3pPr>
            <a:lvl4pPr indent="-330200" lvl="3" marL="1828800" algn="l">
              <a:lnSpc>
                <a:spcPct val="100000"/>
              </a:lnSpc>
              <a:spcBef>
                <a:spcPts val="300"/>
              </a:spcBef>
              <a:spcAft>
                <a:spcPts val="0"/>
              </a:spcAft>
              <a:buSzPts val="1600"/>
              <a:buChar char="▪"/>
              <a:defRPr/>
            </a:lvl4pPr>
            <a:lvl5pPr indent="-317500" lvl="4" marL="2286000" algn="l">
              <a:lnSpc>
                <a:spcPct val="100000"/>
              </a:lnSpc>
              <a:spcBef>
                <a:spcPts val="300"/>
              </a:spcBef>
              <a:spcAft>
                <a:spcPts val="0"/>
              </a:spcAft>
              <a:buSzPts val="14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128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Content">
  <p:cSld name="Title &amp; Content">
    <p:spTree>
      <p:nvGrpSpPr>
        <p:cNvPr id="41" name="Shape 41"/>
        <p:cNvGrpSpPr/>
        <p:nvPr/>
      </p:nvGrpSpPr>
      <p:grpSpPr>
        <a:xfrm>
          <a:off x="0" y="0"/>
          <a:ext cx="0" cy="0"/>
          <a:chOff x="0" y="0"/>
          <a:chExt cx="0" cy="0"/>
        </a:xfrm>
      </p:grpSpPr>
      <p:sp>
        <p:nvSpPr>
          <p:cNvPr id="42" name="Google Shape;42;p26"/>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6"/>
          <p:cNvSpPr txBox="1"/>
          <p:nvPr>
            <p:ph idx="1" type="body"/>
          </p:nvPr>
        </p:nvSpPr>
        <p:spPr>
          <a:xfrm>
            <a:off x="811305" y="1737357"/>
            <a:ext cx="10515600" cy="4239770"/>
          </a:xfrm>
          <a:prstGeom prst="rect">
            <a:avLst/>
          </a:prstGeom>
          <a:noFill/>
          <a:ln>
            <a:noFill/>
          </a:ln>
        </p:spPr>
        <p:txBody>
          <a:bodyPr anchorCtr="0" anchor="t" bIns="45700" lIns="91425" spcFirstLastPara="1" rIns="91425" wrap="square" tIns="45700">
            <a:normAutofit/>
          </a:bodyPr>
          <a:lstStyle>
            <a:lvl1pPr indent="-381000" lvl="0" marL="457200" marR="0" algn="l">
              <a:lnSpc>
                <a:spcPct val="100000"/>
              </a:lnSpc>
              <a:spcBef>
                <a:spcPts val="480"/>
              </a:spcBef>
              <a:spcAft>
                <a:spcPts val="0"/>
              </a:spcAft>
              <a:buClr>
                <a:srgbClr val="E92027"/>
              </a:buClr>
              <a:buSzPts val="2400"/>
              <a:buFont typeface="Arial"/>
              <a:buChar char="•"/>
              <a:defRPr>
                <a:latin typeface="Assistant"/>
                <a:ea typeface="Assistant"/>
                <a:cs typeface="Assistant"/>
                <a:sym typeface="Assistant"/>
              </a:defRPr>
            </a:lvl1pPr>
            <a:lvl2pPr indent="-340360" lvl="1" marL="914400" marR="0" algn="l">
              <a:lnSpc>
                <a:spcPct val="100000"/>
              </a:lnSpc>
              <a:spcBef>
                <a:spcPts val="480"/>
              </a:spcBef>
              <a:spcAft>
                <a:spcPts val="0"/>
              </a:spcAft>
              <a:buClr>
                <a:srgbClr val="000000"/>
              </a:buClr>
              <a:buSzPts val="1760"/>
              <a:buFont typeface="NTR"/>
              <a:buChar char="–"/>
              <a:defRPr>
                <a:latin typeface="Assistant"/>
                <a:ea typeface="Assistant"/>
                <a:cs typeface="Assistant"/>
                <a:sym typeface="Assistant"/>
              </a:defRPr>
            </a:lvl2pPr>
            <a:lvl3pPr indent="-342900" lvl="2" marL="1371600" marR="0" algn="l">
              <a:lnSpc>
                <a:spcPct val="100000"/>
              </a:lnSpc>
              <a:spcBef>
                <a:spcPts val="430"/>
              </a:spcBef>
              <a:spcAft>
                <a:spcPts val="0"/>
              </a:spcAft>
              <a:buClr>
                <a:srgbClr val="E92027"/>
              </a:buClr>
              <a:buSzPts val="1800"/>
              <a:buFont typeface="Arial"/>
              <a:buChar char="•"/>
              <a:defRPr>
                <a:latin typeface="Assistant"/>
                <a:ea typeface="Assistant"/>
                <a:cs typeface="Assistant"/>
                <a:sym typeface="Assistant"/>
              </a:defRPr>
            </a:lvl3pPr>
            <a:lvl4pPr indent="-330200" lvl="3" marL="1828800" marR="0" algn="l">
              <a:lnSpc>
                <a:spcPct val="100000"/>
              </a:lnSpc>
              <a:spcBef>
                <a:spcPts val="380"/>
              </a:spcBef>
              <a:spcAft>
                <a:spcPts val="0"/>
              </a:spcAft>
              <a:buClr>
                <a:srgbClr val="000000"/>
              </a:buClr>
              <a:buSzPts val="1600"/>
              <a:buFont typeface="Noto Sans Symbols"/>
              <a:buChar char="▪"/>
              <a:defRPr>
                <a:latin typeface="Assistant"/>
                <a:ea typeface="Assistant"/>
                <a:cs typeface="Assistant"/>
                <a:sym typeface="Assistant"/>
              </a:defRPr>
            </a:lvl4pPr>
            <a:lvl5pPr indent="-317500" lvl="4" marL="2286000" marR="0" algn="l">
              <a:lnSpc>
                <a:spcPct val="100000"/>
              </a:lnSpc>
              <a:spcBef>
                <a:spcPts val="380"/>
              </a:spcBef>
              <a:spcAft>
                <a:spcPts val="0"/>
              </a:spcAft>
              <a:buClr>
                <a:srgbClr val="E92027"/>
              </a:buClr>
              <a:buSzPts val="1400"/>
              <a:buFont typeface="NTR"/>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showMasterSp="0">
  <p:cSld name="Section Slide">
    <p:spTree>
      <p:nvGrpSpPr>
        <p:cNvPr id="44" name="Shape 44"/>
        <p:cNvGrpSpPr/>
        <p:nvPr/>
      </p:nvGrpSpPr>
      <p:grpSpPr>
        <a:xfrm>
          <a:off x="0" y="0"/>
          <a:ext cx="0" cy="0"/>
          <a:chOff x="0" y="0"/>
          <a:chExt cx="0" cy="0"/>
        </a:xfrm>
      </p:grpSpPr>
      <p:pic>
        <p:nvPicPr>
          <p:cNvPr id="45" name="Google Shape;45;p27"/>
          <p:cNvPicPr preferRelativeResize="0"/>
          <p:nvPr/>
        </p:nvPicPr>
        <p:blipFill rotWithShape="1">
          <a:blip r:embed="rId2">
            <a:alphaModFix/>
          </a:blip>
          <a:srcRect b="0" l="0" r="0" t="0"/>
          <a:stretch/>
        </p:blipFill>
        <p:spPr>
          <a:xfrm>
            <a:off x="-11806" y="5551"/>
            <a:ext cx="12215612" cy="6871282"/>
          </a:xfrm>
          <a:prstGeom prst="rect">
            <a:avLst/>
          </a:prstGeom>
          <a:noFill/>
          <a:ln>
            <a:noFill/>
          </a:ln>
        </p:spPr>
      </p:pic>
      <p:sp>
        <p:nvSpPr>
          <p:cNvPr id="46" name="Google Shape;46;p27"/>
          <p:cNvSpPr txBox="1"/>
          <p:nvPr>
            <p:ph type="ctrTitle"/>
          </p:nvPr>
        </p:nvSpPr>
        <p:spPr>
          <a:xfrm>
            <a:off x="882816" y="1666430"/>
            <a:ext cx="6178892" cy="356359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600"/>
              <a:buFont typeface="Nunito Sans"/>
              <a:buNone/>
              <a:defRPr b="1" i="0" sz="3600">
                <a:solidFill>
                  <a:schemeClr val="lt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7"/>
          <p:cNvSpPr/>
          <p:nvPr/>
        </p:nvSpPr>
        <p:spPr>
          <a:xfrm>
            <a:off x="789708" y="6511628"/>
            <a:ext cx="151515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ssistant"/>
                <a:ea typeface="Assistant"/>
                <a:cs typeface="Assistant"/>
                <a:sym typeface="Assistant"/>
              </a:rPr>
              <a:t>©2023  </a:t>
            </a:r>
            <a:r>
              <a:rPr lang="en-US" sz="1000">
                <a:solidFill>
                  <a:schemeClr val="dk1"/>
                </a:solidFill>
                <a:latin typeface="Assistant"/>
                <a:ea typeface="Assistant"/>
                <a:cs typeface="Assistant"/>
                <a:sym typeface="Assistant"/>
              </a:rPr>
              <a:t>G</a:t>
            </a:r>
            <a:r>
              <a:rPr lang="en-US" sz="1000">
                <a:solidFill>
                  <a:schemeClr val="dk1"/>
                </a:solidFill>
                <a:latin typeface="Assistant"/>
                <a:ea typeface="Assistant"/>
                <a:cs typeface="Assistant"/>
                <a:sym typeface="Assistant"/>
              </a:rPr>
              <a:t>ridGain Systems</a:t>
            </a:r>
            <a:endParaRPr/>
          </a:p>
        </p:txBody>
      </p:sp>
      <p:pic>
        <p:nvPicPr>
          <p:cNvPr descr="A picture containing shape&#10;&#10;Description automatically generated" id="48" name="Google Shape;48;p27"/>
          <p:cNvPicPr preferRelativeResize="0"/>
          <p:nvPr/>
        </p:nvPicPr>
        <p:blipFill rotWithShape="1">
          <a:blip r:embed="rId3">
            <a:alphaModFix/>
          </a:blip>
          <a:srcRect b="0" l="0" r="0" t="0"/>
          <a:stretch/>
        </p:blipFill>
        <p:spPr>
          <a:xfrm>
            <a:off x="10655270" y="6349496"/>
            <a:ext cx="1343269" cy="3492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Col Table">
  <p:cSld name="1_Title 1 Col Table">
    <p:spTree>
      <p:nvGrpSpPr>
        <p:cNvPr id="49" name="Shape 49"/>
        <p:cNvGrpSpPr/>
        <p:nvPr/>
      </p:nvGrpSpPr>
      <p:grpSpPr>
        <a:xfrm>
          <a:off x="0" y="0"/>
          <a:ext cx="0" cy="0"/>
          <a:chOff x="0" y="0"/>
          <a:chExt cx="0" cy="0"/>
        </a:xfrm>
      </p:grpSpPr>
      <p:sp>
        <p:nvSpPr>
          <p:cNvPr id="50" name="Google Shape;50;p28"/>
          <p:cNvSpPr txBox="1"/>
          <p:nvPr>
            <p:ph type="title"/>
          </p:nvPr>
        </p:nvSpPr>
        <p:spPr>
          <a:xfrm>
            <a:off x="914400" y="-2"/>
            <a:ext cx="987724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1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8"/>
          <p:cNvSpPr/>
          <p:nvPr>
            <p:ph idx="2" type="tbl"/>
          </p:nvPr>
        </p:nvSpPr>
        <p:spPr>
          <a:xfrm>
            <a:off x="914401" y="2178424"/>
            <a:ext cx="10363200" cy="4259377"/>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 name="Google Shape;52;p28"/>
          <p:cNvSpPr txBox="1"/>
          <p:nvPr>
            <p:ph idx="1" type="body"/>
          </p:nvPr>
        </p:nvSpPr>
        <p:spPr>
          <a:xfrm>
            <a:off x="914400" y="1595714"/>
            <a:ext cx="9894888" cy="44633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80"/>
              </a:spcBef>
              <a:spcAft>
                <a:spcPts val="0"/>
              </a:spcAft>
              <a:buSzPts val="2400"/>
              <a:buNone/>
              <a:defRPr b="1"/>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Content w/ Subhead">
  <p:cSld name="Title &amp; Content w/ Subhead">
    <p:spTree>
      <p:nvGrpSpPr>
        <p:cNvPr id="53" name="Shape 53"/>
        <p:cNvGrpSpPr/>
        <p:nvPr/>
      </p:nvGrpSpPr>
      <p:grpSpPr>
        <a:xfrm>
          <a:off x="0" y="0"/>
          <a:ext cx="0" cy="0"/>
          <a:chOff x="0" y="0"/>
          <a:chExt cx="0" cy="0"/>
        </a:xfrm>
      </p:grpSpPr>
      <p:sp>
        <p:nvSpPr>
          <p:cNvPr id="54" name="Google Shape;54;p29"/>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9"/>
          <p:cNvSpPr txBox="1"/>
          <p:nvPr>
            <p:ph idx="1" type="body"/>
          </p:nvPr>
        </p:nvSpPr>
        <p:spPr>
          <a:xfrm>
            <a:off x="815784" y="1643857"/>
            <a:ext cx="10377515" cy="40163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9"/>
          <p:cNvSpPr txBox="1"/>
          <p:nvPr>
            <p:ph idx="2" type="body"/>
          </p:nvPr>
        </p:nvSpPr>
        <p:spPr>
          <a:xfrm>
            <a:off x="815975" y="2277035"/>
            <a:ext cx="10377112" cy="415131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57" name="Shape 57"/>
        <p:cNvGrpSpPr/>
        <p:nvPr/>
      </p:nvGrpSpPr>
      <p:grpSpPr>
        <a:xfrm>
          <a:off x="0" y="0"/>
          <a:ext cx="0" cy="0"/>
          <a:chOff x="0" y="0"/>
          <a:chExt cx="0" cy="0"/>
        </a:xfrm>
      </p:grpSpPr>
      <p:sp>
        <p:nvSpPr>
          <p:cNvPr id="58" name="Google Shape;58;p30"/>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200"/>
              <a:buFont typeface="Nunito Sans"/>
              <a:buNone/>
              <a:defRPr>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0"/>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0"/>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480"/>
              </a:spcBef>
              <a:spcAft>
                <a:spcPts val="0"/>
              </a:spcAft>
              <a:buSzPts val="2400"/>
              <a:buNone/>
              <a:defRPr b="1" sz="2400">
                <a:latin typeface="Nunito Sans"/>
                <a:ea typeface="Nunito Sans"/>
                <a:cs typeface="Nunito Sans"/>
                <a:sym typeface="Nunito Sans"/>
              </a:defRPr>
            </a:lvl1pPr>
            <a:lvl2pPr indent="-320040" lvl="1" marL="914400" algn="l">
              <a:lnSpc>
                <a:spcPct val="100000"/>
              </a:lnSpc>
              <a:spcBef>
                <a:spcPts val="48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0"/>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0"/>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a:latin typeface="Assistant"/>
                <a:ea typeface="Assistant"/>
                <a:cs typeface="Assistant"/>
                <a:sym typeface="Assistant"/>
              </a:defRPr>
            </a:lvl1pPr>
            <a:lvl2pPr indent="-340360" lvl="1" marL="914400" algn="l">
              <a:lnSpc>
                <a:spcPct val="100000"/>
              </a:lnSpc>
              <a:spcBef>
                <a:spcPts val="480"/>
              </a:spcBef>
              <a:spcAft>
                <a:spcPts val="0"/>
              </a:spcAft>
              <a:buSzPts val="1760"/>
              <a:buChar char="–"/>
              <a:defRPr>
                <a:latin typeface="Assistant"/>
                <a:ea typeface="Assistant"/>
                <a:cs typeface="Assistant"/>
                <a:sym typeface="Assistant"/>
              </a:defRPr>
            </a:lvl2pPr>
            <a:lvl3pPr indent="-342900" lvl="2" marL="1371600" algn="l">
              <a:lnSpc>
                <a:spcPct val="100000"/>
              </a:lnSpc>
              <a:spcBef>
                <a:spcPts val="430"/>
              </a:spcBef>
              <a:spcAft>
                <a:spcPts val="0"/>
              </a:spcAft>
              <a:buSzPts val="1800"/>
              <a:buChar char="•"/>
              <a:defRPr>
                <a:latin typeface="Assistant"/>
                <a:ea typeface="Assistant"/>
                <a:cs typeface="Assistant"/>
                <a:sym typeface="Assistant"/>
              </a:defRPr>
            </a:lvl3pPr>
            <a:lvl4pPr indent="-330200" lvl="3" marL="1828800" algn="l">
              <a:lnSpc>
                <a:spcPct val="100000"/>
              </a:lnSpc>
              <a:spcBef>
                <a:spcPts val="380"/>
              </a:spcBef>
              <a:spcAft>
                <a:spcPts val="0"/>
              </a:spcAft>
              <a:buSzPts val="1600"/>
              <a:buChar char="▪"/>
              <a:defRPr>
                <a:latin typeface="Assistant"/>
                <a:ea typeface="Assistant"/>
                <a:cs typeface="Assistant"/>
                <a:sym typeface="Assistant"/>
              </a:defRPr>
            </a:lvl4pPr>
            <a:lvl5pPr indent="-317500" lvl="4" marL="2286000" algn="l">
              <a:lnSpc>
                <a:spcPct val="100000"/>
              </a:lnSpc>
              <a:spcBef>
                <a:spcPts val="380"/>
              </a:spcBef>
              <a:spcAft>
                <a:spcPts val="0"/>
              </a:spcAft>
              <a:buSzPts val="1400"/>
              <a:buChar char="–"/>
              <a:defRPr>
                <a:latin typeface="Assistant"/>
                <a:ea typeface="Assistant"/>
                <a:cs typeface="Assistant"/>
                <a:sym typeface="Assistant"/>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63" name="Shape 63"/>
        <p:cNvGrpSpPr/>
        <p:nvPr/>
      </p:nvGrpSpPr>
      <p:grpSpPr>
        <a:xfrm>
          <a:off x="0" y="0"/>
          <a:ext cx="0" cy="0"/>
          <a:chOff x="0" y="0"/>
          <a:chExt cx="0" cy="0"/>
        </a:xfrm>
      </p:grpSpPr>
      <p:pic>
        <p:nvPicPr>
          <p:cNvPr id="64" name="Google Shape;64;p31"/>
          <p:cNvPicPr preferRelativeResize="0"/>
          <p:nvPr/>
        </p:nvPicPr>
        <p:blipFill rotWithShape="1">
          <a:blip r:embed="rId2">
            <a:alphaModFix/>
          </a:blip>
          <a:srcRect b="0" l="0" r="0" t="0"/>
          <a:stretch/>
        </p:blipFill>
        <p:spPr>
          <a:xfrm>
            <a:off x="-8626" y="247759"/>
            <a:ext cx="12208256" cy="5557093"/>
          </a:xfrm>
          <a:prstGeom prst="rect">
            <a:avLst/>
          </a:prstGeom>
          <a:noFill/>
          <a:ln>
            <a:noFill/>
          </a:ln>
        </p:spPr>
      </p:pic>
      <p:sp>
        <p:nvSpPr>
          <p:cNvPr id="65" name="Google Shape;65;p31"/>
          <p:cNvSpPr txBox="1"/>
          <p:nvPr>
            <p:ph type="ctrTitle"/>
          </p:nvPr>
        </p:nvSpPr>
        <p:spPr>
          <a:xfrm>
            <a:off x="882816" y="2583516"/>
            <a:ext cx="6178892" cy="1776797"/>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3600"/>
              <a:buFont typeface="Nunito Sans"/>
              <a:buNone/>
              <a:defRPr b="1" i="0" sz="3600">
                <a:solidFill>
                  <a:schemeClr val="lt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31"/>
          <p:cNvSpPr txBox="1"/>
          <p:nvPr>
            <p:ph idx="1" type="subTitle"/>
          </p:nvPr>
        </p:nvSpPr>
        <p:spPr>
          <a:xfrm>
            <a:off x="882816" y="4360313"/>
            <a:ext cx="4734922" cy="349624"/>
          </a:xfrm>
          <a:prstGeom prst="rect">
            <a:avLst/>
          </a:prstGeom>
          <a:noFill/>
          <a:ln>
            <a:noFill/>
          </a:ln>
        </p:spPr>
        <p:txBody>
          <a:bodyPr anchorCtr="0" anchor="t" bIns="45700" lIns="91425" spcFirstLastPara="1" rIns="91425" wrap="square" tIns="45700">
            <a:noAutofit/>
          </a:bodyPr>
          <a:lstStyle>
            <a:lvl1pPr lvl="0" algn="l">
              <a:lnSpc>
                <a:spcPct val="80000"/>
              </a:lnSpc>
              <a:spcBef>
                <a:spcPts val="480"/>
              </a:spcBef>
              <a:spcAft>
                <a:spcPts val="0"/>
              </a:spcAft>
              <a:buSzPts val="2400"/>
              <a:buNone/>
              <a:defRPr b="0" i="0" sz="2400">
                <a:solidFill>
                  <a:schemeClr val="lt1"/>
                </a:solidFill>
                <a:latin typeface="Nunito Sans"/>
                <a:ea typeface="Nunito Sans"/>
                <a:cs typeface="Nunito Sans"/>
                <a:sym typeface="Nunito Sans"/>
              </a:defRPr>
            </a:lvl1pPr>
            <a:lvl2pPr lvl="1" algn="l">
              <a:lnSpc>
                <a:spcPct val="90000"/>
              </a:lnSpc>
              <a:spcBef>
                <a:spcPts val="480"/>
              </a:spcBef>
              <a:spcAft>
                <a:spcPts val="0"/>
              </a:spcAft>
              <a:buSzPts val="1440"/>
              <a:buNone/>
              <a:defRPr sz="1800"/>
            </a:lvl2pPr>
            <a:lvl3pPr lvl="2" algn="ctr">
              <a:lnSpc>
                <a:spcPct val="100000"/>
              </a:lnSpc>
              <a:spcBef>
                <a:spcPts val="600"/>
              </a:spcBef>
              <a:spcAft>
                <a:spcPts val="0"/>
              </a:spcAft>
              <a:buSzPts val="1800"/>
              <a:buNone/>
              <a:defRPr sz="1800"/>
            </a:lvl3pPr>
            <a:lvl4pPr lvl="3" algn="ctr">
              <a:lnSpc>
                <a:spcPct val="100000"/>
              </a:lnSpc>
              <a:spcBef>
                <a:spcPts val="380"/>
              </a:spcBef>
              <a:spcAft>
                <a:spcPts val="0"/>
              </a:spcAft>
              <a:buSzPts val="1600"/>
              <a:buNone/>
              <a:defRPr sz="1600"/>
            </a:lvl4pPr>
            <a:lvl5pPr lvl="4" algn="ctr">
              <a:lnSpc>
                <a:spcPct val="100000"/>
              </a:lnSpc>
              <a:spcBef>
                <a:spcPts val="38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7" name="Google Shape;67;p31"/>
          <p:cNvSpPr txBox="1"/>
          <p:nvPr>
            <p:ph idx="2" type="body"/>
          </p:nvPr>
        </p:nvSpPr>
        <p:spPr>
          <a:xfrm>
            <a:off x="882816" y="4709937"/>
            <a:ext cx="4735513" cy="43113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480"/>
              </a:spcBef>
              <a:spcAft>
                <a:spcPts val="0"/>
              </a:spcAft>
              <a:buSzPts val="2000"/>
              <a:buNone/>
              <a:defRPr b="0" i="0" sz="2000">
                <a:solidFill>
                  <a:schemeClr val="lt1"/>
                </a:solidFill>
                <a:latin typeface="Nunito Sans"/>
                <a:ea typeface="Nunito Sans"/>
                <a:cs typeface="Nunito Sans"/>
                <a:sym typeface="Nunito Sans"/>
              </a:defRPr>
            </a:lvl1pPr>
            <a:lvl2pPr indent="-320040" lvl="1" marL="914400" algn="l">
              <a:lnSpc>
                <a:spcPct val="100000"/>
              </a:lnSpc>
              <a:spcBef>
                <a:spcPts val="100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1"/>
          <p:cNvSpPr txBox="1"/>
          <p:nvPr>
            <p:ph idx="3" type="body"/>
          </p:nvPr>
        </p:nvSpPr>
        <p:spPr>
          <a:xfrm>
            <a:off x="882816" y="5055265"/>
            <a:ext cx="4735513" cy="43113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480"/>
              </a:spcBef>
              <a:spcAft>
                <a:spcPts val="0"/>
              </a:spcAft>
              <a:buSzPts val="2000"/>
              <a:buNone/>
              <a:defRPr b="0" i="0" sz="2000">
                <a:solidFill>
                  <a:schemeClr val="lt1"/>
                </a:solidFill>
                <a:latin typeface="Arial"/>
                <a:ea typeface="Arial"/>
                <a:cs typeface="Arial"/>
                <a:sym typeface="Arial"/>
              </a:defRPr>
            </a:lvl1pPr>
            <a:lvl2pPr indent="-320040" lvl="1" marL="914400" algn="l">
              <a:lnSpc>
                <a:spcPct val="100000"/>
              </a:lnSpc>
              <a:spcBef>
                <a:spcPts val="1000"/>
              </a:spcBef>
              <a:spcAft>
                <a:spcPts val="0"/>
              </a:spcAft>
              <a:buSzPts val="1440"/>
              <a:buChar char="–"/>
              <a:defRPr/>
            </a:lvl2pPr>
            <a:lvl3pPr indent="-342900" lvl="2" marL="1371600" algn="l">
              <a:lnSpc>
                <a:spcPct val="100000"/>
              </a:lnSpc>
              <a:spcBef>
                <a:spcPts val="430"/>
              </a:spcBef>
              <a:spcAft>
                <a:spcPts val="0"/>
              </a:spcAft>
              <a:buSzPts val="1800"/>
              <a:buChar char="•"/>
              <a:defRPr/>
            </a:lvl3pPr>
            <a:lvl4pPr indent="-342900" lvl="3" marL="1828800" algn="l">
              <a:lnSpc>
                <a:spcPct val="100000"/>
              </a:lnSpc>
              <a:spcBef>
                <a:spcPts val="380"/>
              </a:spcBef>
              <a:spcAft>
                <a:spcPts val="0"/>
              </a:spcAft>
              <a:buSzPts val="1800"/>
              <a:buChar char="▪"/>
              <a:defRPr/>
            </a:lvl4pPr>
            <a:lvl5pPr indent="-342900" lvl="4" marL="2286000" algn="l">
              <a:lnSpc>
                <a:spcPct val="100000"/>
              </a:lnSpc>
              <a:spcBef>
                <a:spcPts val="38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 name="Google Shape;69;p31"/>
          <p:cNvGrpSpPr/>
          <p:nvPr/>
        </p:nvGrpSpPr>
        <p:grpSpPr>
          <a:xfrm>
            <a:off x="731520" y="365760"/>
            <a:ext cx="3267456" cy="999744"/>
            <a:chOff x="731520" y="365760"/>
            <a:chExt cx="3267456" cy="999744"/>
          </a:xfrm>
        </p:grpSpPr>
        <p:sp>
          <p:nvSpPr>
            <p:cNvPr id="70" name="Google Shape;70;p31"/>
            <p:cNvSpPr/>
            <p:nvPr/>
          </p:nvSpPr>
          <p:spPr>
            <a:xfrm>
              <a:off x="731520" y="365760"/>
              <a:ext cx="3267456" cy="99974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descr="A picture containing shape&#10;&#10;Description automatically generated" id="71" name="Google Shape;71;p31"/>
            <p:cNvPicPr preferRelativeResize="0"/>
            <p:nvPr/>
          </p:nvPicPr>
          <p:blipFill rotWithShape="1">
            <a:blip r:embed="rId3">
              <a:alphaModFix/>
            </a:blip>
            <a:srcRect b="0" l="0" r="0" t="0"/>
            <a:stretch/>
          </p:blipFill>
          <p:spPr>
            <a:xfrm>
              <a:off x="882816" y="434018"/>
              <a:ext cx="2871753" cy="746656"/>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72" name="Shape 72"/>
        <p:cNvGrpSpPr/>
        <p:nvPr/>
      </p:nvGrpSpPr>
      <p:grpSpPr>
        <a:xfrm>
          <a:off x="0" y="0"/>
          <a:ext cx="0" cy="0"/>
          <a:chOff x="0" y="0"/>
          <a:chExt cx="0" cy="0"/>
        </a:xfrm>
      </p:grpSpPr>
      <p:pic>
        <p:nvPicPr>
          <p:cNvPr id="73" name="Google Shape;73;p32"/>
          <p:cNvPicPr preferRelativeResize="0"/>
          <p:nvPr/>
        </p:nvPicPr>
        <p:blipFill rotWithShape="1">
          <a:blip r:embed="rId2">
            <a:alphaModFix/>
          </a:blip>
          <a:srcRect b="0" l="0" r="0" t="0"/>
          <a:stretch/>
        </p:blipFill>
        <p:spPr>
          <a:xfrm>
            <a:off x="-11806" y="-6641"/>
            <a:ext cx="12215612" cy="6871282"/>
          </a:xfrm>
          <a:prstGeom prst="rect">
            <a:avLst/>
          </a:prstGeom>
          <a:noFill/>
          <a:ln>
            <a:noFill/>
          </a:ln>
        </p:spPr>
      </p:pic>
      <p:sp>
        <p:nvSpPr>
          <p:cNvPr id="74" name="Google Shape;74;p32"/>
          <p:cNvSpPr txBox="1"/>
          <p:nvPr>
            <p:ph type="ctrTitle"/>
          </p:nvPr>
        </p:nvSpPr>
        <p:spPr>
          <a:xfrm>
            <a:off x="882816" y="1666430"/>
            <a:ext cx="6178892" cy="2342862"/>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600"/>
              <a:buFont typeface="Nunito Sans"/>
              <a:buNone/>
              <a:defRPr b="1" i="0" sz="3600">
                <a:solidFill>
                  <a:schemeClr val="lt1"/>
                </a:solidFill>
                <a:latin typeface="Nunito Sans"/>
                <a:ea typeface="Nunito Sans"/>
                <a:cs typeface="Nunito Sans"/>
                <a:sym typeface="Nuni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2"/>
          <p:cNvSpPr txBox="1"/>
          <p:nvPr>
            <p:ph idx="1" type="subTitle"/>
          </p:nvPr>
        </p:nvSpPr>
        <p:spPr>
          <a:xfrm>
            <a:off x="882816" y="4009292"/>
            <a:ext cx="6178892" cy="1256044"/>
          </a:xfrm>
          <a:prstGeom prst="rect">
            <a:avLst/>
          </a:prstGeom>
          <a:noFill/>
          <a:ln>
            <a:noFill/>
          </a:ln>
        </p:spPr>
        <p:txBody>
          <a:bodyPr anchorCtr="0" anchor="t" bIns="45700" lIns="0" spcFirstLastPara="1" rIns="91425" wrap="square" tIns="91425">
            <a:noAutofit/>
          </a:bodyPr>
          <a:lstStyle>
            <a:lvl1pPr lvl="0" algn="l">
              <a:lnSpc>
                <a:spcPct val="80000"/>
              </a:lnSpc>
              <a:spcBef>
                <a:spcPts val="480"/>
              </a:spcBef>
              <a:spcAft>
                <a:spcPts val="0"/>
              </a:spcAft>
              <a:buSzPts val="2400"/>
              <a:buNone/>
              <a:defRPr b="0" i="0" sz="2400">
                <a:solidFill>
                  <a:schemeClr val="lt1"/>
                </a:solidFill>
                <a:latin typeface="Nunito Sans"/>
                <a:ea typeface="Nunito Sans"/>
                <a:cs typeface="Nunito Sans"/>
                <a:sym typeface="Nunito Sans"/>
              </a:defRPr>
            </a:lvl1pPr>
            <a:lvl2pPr lvl="1" algn="l">
              <a:lnSpc>
                <a:spcPct val="90000"/>
              </a:lnSpc>
              <a:spcBef>
                <a:spcPts val="480"/>
              </a:spcBef>
              <a:spcAft>
                <a:spcPts val="0"/>
              </a:spcAft>
              <a:buSzPts val="1440"/>
              <a:buNone/>
              <a:defRPr sz="1800"/>
            </a:lvl2pPr>
            <a:lvl3pPr lvl="2" algn="ctr">
              <a:lnSpc>
                <a:spcPct val="100000"/>
              </a:lnSpc>
              <a:spcBef>
                <a:spcPts val="600"/>
              </a:spcBef>
              <a:spcAft>
                <a:spcPts val="0"/>
              </a:spcAft>
              <a:buSzPts val="1800"/>
              <a:buNone/>
              <a:defRPr sz="1800"/>
            </a:lvl3pPr>
            <a:lvl4pPr lvl="3" algn="ctr">
              <a:lnSpc>
                <a:spcPct val="100000"/>
              </a:lnSpc>
              <a:spcBef>
                <a:spcPts val="380"/>
              </a:spcBef>
              <a:spcAft>
                <a:spcPts val="0"/>
              </a:spcAft>
              <a:buSzPts val="1600"/>
              <a:buNone/>
              <a:defRPr sz="1600"/>
            </a:lvl4pPr>
            <a:lvl5pPr lvl="4" algn="ctr">
              <a:lnSpc>
                <a:spcPct val="100000"/>
              </a:lnSpc>
              <a:spcBef>
                <a:spcPts val="38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6" name="Google Shape;76;p32"/>
          <p:cNvSpPr/>
          <p:nvPr/>
        </p:nvSpPr>
        <p:spPr>
          <a:xfrm>
            <a:off x="789708" y="6511628"/>
            <a:ext cx="151515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ssistant"/>
                <a:ea typeface="Assistant"/>
                <a:cs typeface="Assistant"/>
                <a:sym typeface="Assistant"/>
              </a:rPr>
              <a:t>©2023  </a:t>
            </a:r>
            <a:r>
              <a:rPr lang="en-US" sz="1000">
                <a:solidFill>
                  <a:schemeClr val="dk1"/>
                </a:solidFill>
                <a:latin typeface="Assistant"/>
                <a:ea typeface="Assistant"/>
                <a:cs typeface="Assistant"/>
                <a:sym typeface="Assistant"/>
              </a:rPr>
              <a:t>G</a:t>
            </a:r>
            <a:r>
              <a:rPr lang="en-US" sz="1000">
                <a:solidFill>
                  <a:schemeClr val="dk1"/>
                </a:solidFill>
                <a:latin typeface="Assistant"/>
                <a:ea typeface="Assistant"/>
                <a:cs typeface="Assistant"/>
                <a:sym typeface="Assistant"/>
              </a:rPr>
              <a:t>ridGain Systems</a:t>
            </a:r>
            <a:endParaRPr/>
          </a:p>
        </p:txBody>
      </p:sp>
      <p:pic>
        <p:nvPicPr>
          <p:cNvPr descr="A picture containing shape&#10;&#10;Description automatically generated" id="77" name="Google Shape;77;p32"/>
          <p:cNvPicPr preferRelativeResize="0"/>
          <p:nvPr/>
        </p:nvPicPr>
        <p:blipFill rotWithShape="1">
          <a:blip r:embed="rId3">
            <a:alphaModFix/>
          </a:blip>
          <a:srcRect b="0" l="0" r="0" t="0"/>
          <a:stretch/>
        </p:blipFill>
        <p:spPr>
          <a:xfrm>
            <a:off x="10655270" y="6349496"/>
            <a:ext cx="1343269" cy="3492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10" Type="http://schemas.openxmlformats.org/officeDocument/2006/relationships/slideLayout" Target="../slideLayouts/slideLayout8.xml"/><Relationship Id="rId21" Type="http://schemas.openxmlformats.org/officeDocument/2006/relationships/theme" Target="../theme/theme2.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9.pn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3"/>
          <p:cNvPicPr preferRelativeResize="0"/>
          <p:nvPr/>
        </p:nvPicPr>
        <p:blipFill rotWithShape="1">
          <a:blip r:embed="rId1">
            <a:alphaModFix/>
          </a:blip>
          <a:srcRect b="0" l="0" r="0" t="0"/>
          <a:stretch/>
        </p:blipFill>
        <p:spPr>
          <a:xfrm>
            <a:off x="-6782" y="-4572"/>
            <a:ext cx="12208256" cy="6867144"/>
          </a:xfrm>
          <a:prstGeom prst="rect">
            <a:avLst/>
          </a:prstGeom>
          <a:noFill/>
          <a:ln>
            <a:noFill/>
          </a:ln>
        </p:spPr>
      </p:pic>
      <p:sp>
        <p:nvSpPr>
          <p:cNvPr id="11" name="Google Shape;11;p23"/>
          <p:cNvSpPr txBox="1"/>
          <p:nvPr>
            <p:ph type="title"/>
          </p:nvPr>
        </p:nvSpPr>
        <p:spPr>
          <a:xfrm>
            <a:off x="912051" y="-4253"/>
            <a:ext cx="9892353" cy="1346724"/>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lt1"/>
              </a:buClr>
              <a:buSzPts val="3200"/>
              <a:buFont typeface="Arial"/>
              <a:buNone/>
              <a:defRPr b="1"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3"/>
          <p:cNvSpPr txBox="1"/>
          <p:nvPr/>
        </p:nvSpPr>
        <p:spPr>
          <a:xfrm>
            <a:off x="6022731" y="152986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1800">
              <a:solidFill>
                <a:schemeClr val="dk1"/>
              </a:solidFill>
              <a:latin typeface="Arial"/>
              <a:ea typeface="Arial"/>
              <a:cs typeface="Arial"/>
              <a:sym typeface="Arial"/>
            </a:endParaRPr>
          </a:p>
        </p:txBody>
      </p:sp>
      <p:sp>
        <p:nvSpPr>
          <p:cNvPr id="13" name="Google Shape;13;p23"/>
          <p:cNvSpPr txBox="1"/>
          <p:nvPr/>
        </p:nvSpPr>
        <p:spPr>
          <a:xfrm>
            <a:off x="6022731" y="152986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1800">
              <a:solidFill>
                <a:schemeClr val="dk1"/>
              </a:solidFill>
              <a:latin typeface="Arial"/>
              <a:ea typeface="Arial"/>
              <a:cs typeface="Arial"/>
              <a:sym typeface="Arial"/>
            </a:endParaRPr>
          </a:p>
        </p:txBody>
      </p:sp>
      <p:sp>
        <p:nvSpPr>
          <p:cNvPr id="14" name="Google Shape;14;p23"/>
          <p:cNvSpPr txBox="1"/>
          <p:nvPr>
            <p:ph idx="1" type="body"/>
          </p:nvPr>
        </p:nvSpPr>
        <p:spPr>
          <a:xfrm>
            <a:off x="811305" y="1737357"/>
            <a:ext cx="10515600" cy="452611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480"/>
              </a:spcBef>
              <a:spcAft>
                <a:spcPts val="0"/>
              </a:spcAft>
              <a:buClr>
                <a:srgbClr val="E92027"/>
              </a:buClr>
              <a:buSzPts val="2400"/>
              <a:buFont typeface="Arial"/>
              <a:buChar char="•"/>
              <a:defRPr b="0" i="0" sz="2400" u="none" cap="none" strike="noStrike">
                <a:solidFill>
                  <a:schemeClr val="dk1"/>
                </a:solidFill>
                <a:latin typeface="Arial"/>
                <a:ea typeface="Arial"/>
                <a:cs typeface="Arial"/>
                <a:sym typeface="Arial"/>
              </a:defRPr>
            </a:lvl1pPr>
            <a:lvl2pPr indent="-340360" lvl="1" marL="914400" marR="0" rtl="0" algn="l">
              <a:lnSpc>
                <a:spcPct val="100000"/>
              </a:lnSpc>
              <a:spcBef>
                <a:spcPts val="480"/>
              </a:spcBef>
              <a:spcAft>
                <a:spcPts val="0"/>
              </a:spcAft>
              <a:buClr>
                <a:srgbClr val="000000"/>
              </a:buClr>
              <a:buSzPts val="1760"/>
              <a:buFont typeface="NTR"/>
              <a:buChar char="–"/>
              <a:defRPr b="0" i="0" sz="2200" u="none" cap="none" strike="noStrike">
                <a:solidFill>
                  <a:schemeClr val="dk1"/>
                </a:solidFill>
                <a:latin typeface="Arial"/>
                <a:ea typeface="Arial"/>
                <a:cs typeface="Arial"/>
                <a:sym typeface="Arial"/>
              </a:defRPr>
            </a:lvl2pPr>
            <a:lvl3pPr indent="-342900" lvl="2" marL="1371600" marR="0" rtl="0" algn="l">
              <a:lnSpc>
                <a:spcPct val="100000"/>
              </a:lnSpc>
              <a:spcBef>
                <a:spcPts val="430"/>
              </a:spcBef>
              <a:spcAft>
                <a:spcPts val="0"/>
              </a:spcAft>
              <a:buClr>
                <a:srgbClr val="E92027"/>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80"/>
              </a:spcBef>
              <a:spcAft>
                <a:spcPts val="0"/>
              </a:spcAft>
              <a:buClr>
                <a:srgbClr val="000000"/>
              </a:buClr>
              <a:buSzPts val="1600"/>
              <a:buFont typeface="Noto Sans Symbols"/>
              <a:buChar char="▪"/>
              <a:defRPr b="0" i="0" sz="1600" u="none" cap="none" strike="noStrike">
                <a:solidFill>
                  <a:schemeClr val="dk1"/>
                </a:solidFill>
                <a:latin typeface="Arial"/>
                <a:ea typeface="Arial"/>
                <a:cs typeface="Arial"/>
                <a:sym typeface="Arial"/>
              </a:defRPr>
            </a:lvl4pPr>
            <a:lvl5pPr indent="-317500" lvl="4" marL="2286000" marR="0" rtl="0" algn="l">
              <a:lnSpc>
                <a:spcPct val="100000"/>
              </a:lnSpc>
              <a:spcBef>
                <a:spcPts val="380"/>
              </a:spcBef>
              <a:spcAft>
                <a:spcPts val="0"/>
              </a:spcAft>
              <a:buClr>
                <a:srgbClr val="E92027"/>
              </a:buClr>
              <a:buSzPts val="1400"/>
              <a:buFont typeface="NTR"/>
              <a:buChar char="–"/>
              <a:defRPr b="0" i="0" sz="1400" u="none" cap="none" strike="noStrike">
                <a:solidFill>
                  <a:schemeClr val="dk1"/>
                </a:solidFill>
                <a:latin typeface="Arial"/>
                <a:ea typeface="Arial"/>
                <a:cs typeface="Arial"/>
                <a:sym typeface="Arial"/>
              </a:defRPr>
            </a:lvl5pPr>
            <a:lvl6pPr indent="-330200" lvl="5" marL="2743200" marR="0" rtl="0" algn="l">
              <a:lnSpc>
                <a:spcPct val="100000"/>
              </a:lnSpc>
              <a:spcBef>
                <a:spcPts val="1000"/>
              </a:spcBef>
              <a:spcAft>
                <a:spcPts val="0"/>
              </a:spcAft>
              <a:buClr>
                <a:schemeClr val="accent1"/>
              </a:buClr>
              <a:buSzPts val="1600"/>
              <a:buFont typeface="Arial"/>
              <a:buChar char="•"/>
              <a:defRPr b="0" i="0" sz="1600" u="none" cap="none" strike="noStrike">
                <a:solidFill>
                  <a:schemeClr val="dk1"/>
                </a:solidFill>
                <a:latin typeface="Arial"/>
                <a:ea typeface="Arial"/>
                <a:cs typeface="Arial"/>
                <a:sym typeface="Arial"/>
              </a:defRPr>
            </a:lvl6pPr>
            <a:lvl7pPr indent="-317500" lvl="6" marL="3200400" marR="0" rtl="0" algn="l">
              <a:lnSpc>
                <a:spcPct val="100000"/>
              </a:lnSpc>
              <a:spcBef>
                <a:spcPts val="1000"/>
              </a:spcBef>
              <a:spcAft>
                <a:spcPts val="0"/>
              </a:spcAft>
              <a:buClr>
                <a:schemeClr val="accent1"/>
              </a:buClr>
              <a:buSzPts val="1400"/>
              <a:buFont typeface="Arial"/>
              <a:buChar char="•"/>
              <a:defRPr b="0" i="0" sz="14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 name="Google Shape;15;p23"/>
          <p:cNvSpPr/>
          <p:nvPr/>
        </p:nvSpPr>
        <p:spPr>
          <a:xfrm>
            <a:off x="789708" y="6511628"/>
            <a:ext cx="151515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ssistant"/>
                <a:ea typeface="Assistant"/>
                <a:cs typeface="Assistant"/>
                <a:sym typeface="Assistant"/>
              </a:rPr>
              <a:t>©2023  </a:t>
            </a:r>
            <a:r>
              <a:rPr lang="en-US" sz="1000">
                <a:solidFill>
                  <a:schemeClr val="dk1"/>
                </a:solidFill>
                <a:latin typeface="Assistant"/>
                <a:ea typeface="Assistant"/>
                <a:cs typeface="Assistant"/>
                <a:sym typeface="Assistant"/>
              </a:rPr>
              <a:t>G</a:t>
            </a:r>
            <a:r>
              <a:rPr lang="en-US" sz="1000">
                <a:solidFill>
                  <a:schemeClr val="dk1"/>
                </a:solidFill>
                <a:latin typeface="Assistant"/>
                <a:ea typeface="Assistant"/>
                <a:cs typeface="Assistant"/>
                <a:sym typeface="Assistant"/>
              </a:rPr>
              <a:t>ridGain Systems</a:t>
            </a:r>
            <a:endParaRPr/>
          </a:p>
        </p:txBody>
      </p:sp>
      <p:sp>
        <p:nvSpPr>
          <p:cNvPr id="16" name="Google Shape;16;p23"/>
          <p:cNvSpPr txBox="1"/>
          <p:nvPr/>
        </p:nvSpPr>
        <p:spPr>
          <a:xfrm>
            <a:off x="90996" y="6511628"/>
            <a:ext cx="325730"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fld id="{00000000-1234-1234-1234-123412341234}" type="slidenum">
              <a:rPr lang="en-US" sz="900">
                <a:solidFill>
                  <a:srgbClr val="BFBFBF"/>
                </a:solidFill>
                <a:latin typeface="Arial"/>
                <a:ea typeface="Arial"/>
                <a:cs typeface="Arial"/>
                <a:sym typeface="Arial"/>
              </a:rPr>
              <a:t>‹#›</a:t>
            </a:fld>
            <a:endParaRPr sz="900">
              <a:solidFill>
                <a:srgbClr val="BFBFBF"/>
              </a:solidFill>
              <a:latin typeface="Arial"/>
              <a:ea typeface="Arial"/>
              <a:cs typeface="Arial"/>
              <a:sym typeface="Arial"/>
            </a:endParaRPr>
          </a:p>
        </p:txBody>
      </p:sp>
      <p:pic>
        <p:nvPicPr>
          <p:cNvPr descr="A picture containing shape&#10;&#10;Description automatically generated" id="17" name="Google Shape;17;p23"/>
          <p:cNvPicPr preferRelativeResize="0"/>
          <p:nvPr/>
        </p:nvPicPr>
        <p:blipFill rotWithShape="1">
          <a:blip r:embed="rId2">
            <a:alphaModFix/>
          </a:blip>
          <a:srcRect b="0" l="0" r="0" t="0"/>
          <a:stretch/>
        </p:blipFill>
        <p:spPr>
          <a:xfrm>
            <a:off x="10655270" y="6349496"/>
            <a:ext cx="1343269" cy="3492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576">
          <p15:clr>
            <a:srgbClr val="F26B43"/>
          </p15:clr>
        </p15:guide>
        <p15:guide id="3" orient="horz" pos="851">
          <p15:clr>
            <a:srgbClr val="F26B43"/>
          </p15:clr>
        </p15:guide>
        <p15:guide id="4" pos="7512">
          <p15:clr>
            <a:srgbClr val="F26B43"/>
          </p15:clr>
        </p15:guide>
        <p15:guide id="5" pos="240">
          <p15:clr>
            <a:srgbClr val="F26B43"/>
          </p15:clr>
        </p15:guide>
        <p15:guide id="6" orient="horz" pos="1168">
          <p15:clr>
            <a:srgbClr val="F26B43"/>
          </p15:clr>
        </p15:guide>
        <p15:guide id="7" pos="3840">
          <p15:clr>
            <a:srgbClr val="F26B43"/>
          </p15:clr>
        </p15:guide>
        <p15:guide id="8" orient="horz" pos="4200">
          <p15:clr>
            <a:srgbClr val="F26B43"/>
          </p15:clr>
        </p15:guide>
        <p15:guide id="9" orient="horz" pos="3953">
          <p15:clr>
            <a:srgbClr val="F26B43"/>
          </p15:clr>
        </p15:guide>
        <p15:guide id="10" pos="71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1.png"/><Relationship Id="rId9"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9.png"/><Relationship Id="rId7" Type="http://schemas.openxmlformats.org/officeDocument/2006/relationships/image" Target="../media/image21.png"/><Relationship Id="rId8"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hyperlink" Target="https://www.gridgain.com/services/gridgain-apache-ignite-training" TargetMode="External"/><Relationship Id="rId5" Type="http://schemas.openxmlformats.org/officeDocument/2006/relationships/hyperlink" Target="https://ignite-summit.org/" TargetMode="External"/><Relationship Id="rId6" Type="http://schemas.openxmlformats.org/officeDocument/2006/relationships/hyperlink" Target="https://www.brighttalk.com/webcast/20062/596951?utm_source=GridGainSystems&amp;utm_medium=brighttalk&amp;utm_campaign=596951" TargetMode="External"/><Relationship Id="rId7" Type="http://schemas.openxmlformats.org/officeDocument/2006/relationships/hyperlink" Target="https://ignite.apache.org/" TargetMode="External"/><Relationship Id="rId8"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7.png"/><Relationship Id="rId5"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
          <p:cNvSpPr txBox="1"/>
          <p:nvPr>
            <p:ph type="ctrTitle"/>
          </p:nvPr>
        </p:nvSpPr>
        <p:spPr>
          <a:xfrm>
            <a:off x="882816" y="2583516"/>
            <a:ext cx="6178892" cy="1776797"/>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600"/>
              <a:buFont typeface="Nunito Sans"/>
              <a:buNone/>
            </a:pPr>
            <a:r>
              <a:rPr lang="en-US"/>
              <a:t>Enhancing Apache Ignite 3.0 with the Power of </a:t>
            </a:r>
            <a:br>
              <a:rPr lang="en-US"/>
            </a:br>
            <a:r>
              <a:rPr lang="en-US"/>
              <a:t>Open Source</a:t>
            </a:r>
            <a:endParaRPr/>
          </a:p>
        </p:txBody>
      </p:sp>
      <p:sp>
        <p:nvSpPr>
          <p:cNvPr id="119" name="Google Shape;119;p1"/>
          <p:cNvSpPr txBox="1"/>
          <p:nvPr>
            <p:ph idx="1" type="subTitle"/>
          </p:nvPr>
        </p:nvSpPr>
        <p:spPr>
          <a:xfrm>
            <a:off x="882816" y="4360313"/>
            <a:ext cx="4734922" cy="349624"/>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SzPts val="2400"/>
              <a:buNone/>
            </a:pPr>
            <a:r>
              <a:rPr lang="en-US"/>
              <a:t>Stanislav Lukyanov</a:t>
            </a:r>
            <a:endParaRPr/>
          </a:p>
        </p:txBody>
      </p:sp>
      <p:sp>
        <p:nvSpPr>
          <p:cNvPr id="120" name="Google Shape;120;p1"/>
          <p:cNvSpPr txBox="1"/>
          <p:nvPr>
            <p:ph idx="2" type="body"/>
          </p:nvPr>
        </p:nvSpPr>
        <p:spPr>
          <a:xfrm>
            <a:off x="882816" y="4709937"/>
            <a:ext cx="4735513" cy="431135"/>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000"/>
              <a:buNone/>
            </a:pPr>
            <a:r>
              <a:rPr lang="en-US"/>
              <a:t>Director of Product @ GridGain</a:t>
            </a:r>
            <a:endParaRPr/>
          </a:p>
        </p:txBody>
      </p:sp>
      <p:sp>
        <p:nvSpPr>
          <p:cNvPr id="121" name="Google Shape;121;p1"/>
          <p:cNvSpPr txBox="1"/>
          <p:nvPr>
            <p:ph idx="3" type="body"/>
          </p:nvPr>
        </p:nvSpPr>
        <p:spPr>
          <a:xfrm>
            <a:off x="882816" y="5055265"/>
            <a:ext cx="4735513" cy="431135"/>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000"/>
              <a:buNone/>
            </a:pPr>
            <a:r>
              <a:rPr lang="en-US"/>
              <a:t>Oct 9, 2023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0"/>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Network</a:t>
            </a:r>
            <a:endParaRPr/>
          </a:p>
        </p:txBody>
      </p:sp>
      <p:sp>
        <p:nvSpPr>
          <p:cNvPr id="215" name="Google Shape;215;p10"/>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 DIY</a:t>
            </a:r>
            <a:endParaRPr/>
          </a:p>
        </p:txBody>
      </p:sp>
      <p:sp>
        <p:nvSpPr>
          <p:cNvPr id="216" name="Google Shape;216;p10"/>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 OSS</a:t>
            </a:r>
            <a:endParaRPr/>
          </a:p>
        </p:txBody>
      </p:sp>
      <p:sp>
        <p:nvSpPr>
          <p:cNvPr id="217" name="Google Shape;217;p10"/>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Communication</a:t>
            </a:r>
            <a:endParaRPr/>
          </a:p>
          <a:p>
            <a:pPr indent="-274320" lvl="0" marL="274320" rtl="0" algn="l">
              <a:lnSpc>
                <a:spcPct val="100000"/>
              </a:lnSpc>
              <a:spcBef>
                <a:spcPts val="480"/>
              </a:spcBef>
              <a:spcAft>
                <a:spcPts val="0"/>
              </a:spcAft>
              <a:buSzPts val="2200"/>
              <a:buChar char="•"/>
            </a:pPr>
            <a:r>
              <a:rPr lang="en-US" sz="2200"/>
              <a:t>Java NIO-based networking</a:t>
            </a:r>
            <a:endParaRPr/>
          </a:p>
          <a:p>
            <a:pPr indent="-274320" lvl="0" marL="274320" rtl="0" algn="l">
              <a:lnSpc>
                <a:spcPct val="100000"/>
              </a:lnSpc>
              <a:spcBef>
                <a:spcPts val="480"/>
              </a:spcBef>
              <a:spcAft>
                <a:spcPts val="0"/>
              </a:spcAft>
              <a:buSzPts val="2200"/>
              <a:buChar char="•"/>
            </a:pPr>
            <a:r>
              <a:rPr lang="en-US" sz="2200"/>
              <a:t>Peer-to-peer communication</a:t>
            </a:r>
            <a:endParaRPr/>
          </a:p>
          <a:p>
            <a:pPr indent="-274320" lvl="0" marL="274320" rtl="0" algn="l">
              <a:lnSpc>
                <a:spcPct val="100000"/>
              </a:lnSpc>
              <a:spcBef>
                <a:spcPts val="480"/>
              </a:spcBef>
              <a:spcAft>
                <a:spcPts val="0"/>
              </a:spcAft>
              <a:buSzPts val="2200"/>
              <a:buChar char="•"/>
            </a:pPr>
            <a:r>
              <a:rPr lang="en-US" sz="2200"/>
              <a:t>Custom TCP-based protocol</a:t>
            </a:r>
            <a:endParaRPr/>
          </a:p>
          <a:p>
            <a:pPr indent="-274320" lvl="0" marL="274320" rtl="0" algn="l">
              <a:lnSpc>
                <a:spcPct val="100000"/>
              </a:lnSpc>
              <a:spcBef>
                <a:spcPts val="480"/>
              </a:spcBef>
              <a:spcAft>
                <a:spcPts val="0"/>
              </a:spcAft>
              <a:buSzPts val="2200"/>
              <a:buChar char="•"/>
            </a:pPr>
            <a:r>
              <a:rPr lang="en-US" sz="2200"/>
              <a:t>Complex to maintain</a:t>
            </a:r>
            <a:endParaRPr sz="2200"/>
          </a:p>
        </p:txBody>
      </p:sp>
      <p:sp>
        <p:nvSpPr>
          <p:cNvPr id="218" name="Google Shape;218;p10"/>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Netty</a:t>
            </a:r>
            <a:endParaRPr b="1"/>
          </a:p>
          <a:p>
            <a:pPr indent="-274320" lvl="0" marL="274320" rtl="0" algn="l">
              <a:lnSpc>
                <a:spcPct val="100000"/>
              </a:lnSpc>
              <a:spcBef>
                <a:spcPts val="480"/>
              </a:spcBef>
              <a:spcAft>
                <a:spcPts val="0"/>
              </a:spcAft>
              <a:buSzPts val="2200"/>
              <a:buChar char="•"/>
            </a:pPr>
            <a:r>
              <a:rPr lang="en-US" sz="2200"/>
              <a:t>De-facto standard for fast networking</a:t>
            </a:r>
            <a:endParaRPr/>
          </a:p>
          <a:p>
            <a:pPr indent="-274320" lvl="0" marL="274320" rtl="0" algn="l">
              <a:lnSpc>
                <a:spcPct val="100000"/>
              </a:lnSpc>
              <a:spcBef>
                <a:spcPts val="480"/>
              </a:spcBef>
              <a:spcAft>
                <a:spcPts val="0"/>
              </a:spcAft>
              <a:buSzPts val="2200"/>
              <a:buChar char="•"/>
            </a:pPr>
            <a:r>
              <a:rPr lang="en-US" sz="2200"/>
              <a:t>Java NIO-based</a:t>
            </a:r>
            <a:endParaRPr/>
          </a:p>
          <a:p>
            <a:pPr indent="-274320" lvl="0" marL="274320" rtl="0" algn="l">
              <a:lnSpc>
                <a:spcPct val="100000"/>
              </a:lnSpc>
              <a:spcBef>
                <a:spcPts val="480"/>
              </a:spcBef>
              <a:spcAft>
                <a:spcPts val="0"/>
              </a:spcAft>
              <a:buSzPts val="2200"/>
              <a:buChar char="•"/>
            </a:pPr>
            <a:r>
              <a:rPr lang="en-US" sz="2200"/>
              <a:t>Many protocols, TLS, and other goodness out-of-the-box</a:t>
            </a:r>
            <a:endParaRPr/>
          </a:p>
          <a:p>
            <a:pPr indent="-134620" lvl="0" marL="274320" rtl="0" algn="l">
              <a:lnSpc>
                <a:spcPct val="100000"/>
              </a:lnSpc>
              <a:spcBef>
                <a:spcPts val="480"/>
              </a:spcBef>
              <a:spcAft>
                <a:spcPts val="0"/>
              </a:spcAft>
              <a:buSzPts val="2200"/>
              <a:buNone/>
            </a:pPr>
            <a:r>
              <a:t/>
            </a:r>
            <a:endParaRPr sz="2200"/>
          </a:p>
        </p:txBody>
      </p:sp>
      <p:pic>
        <p:nvPicPr>
          <p:cNvPr descr="The Netty Project · GitHub" id="219" name="Google Shape;219;p10"/>
          <p:cNvPicPr preferRelativeResize="0"/>
          <p:nvPr/>
        </p:nvPicPr>
        <p:blipFill rotWithShape="1">
          <a:blip r:embed="rId3">
            <a:alphaModFix/>
          </a:blip>
          <a:srcRect b="0" l="0" r="0" t="0"/>
          <a:stretch/>
        </p:blipFill>
        <p:spPr>
          <a:xfrm>
            <a:off x="8049674" y="4510997"/>
            <a:ext cx="1406291" cy="1406291"/>
          </a:xfrm>
          <a:prstGeom prst="rect">
            <a:avLst/>
          </a:prstGeom>
          <a:noFill/>
          <a:ln>
            <a:noFill/>
          </a:ln>
        </p:spPr>
      </p:pic>
      <p:grpSp>
        <p:nvGrpSpPr>
          <p:cNvPr id="220" name="Google Shape;220;p10"/>
          <p:cNvGrpSpPr/>
          <p:nvPr/>
        </p:nvGrpSpPr>
        <p:grpSpPr>
          <a:xfrm>
            <a:off x="10289120" y="1509841"/>
            <a:ext cx="1517586" cy="1103073"/>
            <a:chOff x="3345950" y="1581400"/>
            <a:chExt cx="5500097" cy="3997799"/>
          </a:xfrm>
        </p:grpSpPr>
        <p:sp>
          <p:nvSpPr>
            <p:cNvPr id="221" name="Google Shape;221;p10"/>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222" name="Google Shape;222;p10"/>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223" name="Google Shape;223;p10"/>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224" name="Google Shape;224;p10"/>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225" name="Google Shape;225;p10"/>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226" name="Google Shape;226;p10"/>
            <p:cNvSpPr/>
            <p:nvPr/>
          </p:nvSpPr>
          <p:spPr>
            <a:xfrm>
              <a:off x="4299736" y="4140529"/>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227" name="Google Shape;227;p10"/>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228" name="Google Shape;228;p10"/>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229" name="Google Shape;229;p10"/>
            <p:cNvSpPr/>
            <p:nvPr/>
          </p:nvSpPr>
          <p:spPr>
            <a:xfrm>
              <a:off x="4299736" y="1581400"/>
              <a:ext cx="3577117" cy="585627"/>
            </a:xfrm>
            <a:prstGeom prst="rect">
              <a:avLst/>
            </a:prstGeom>
            <a:solidFill>
              <a:schemeClr val="accent6">
                <a:alpha val="29803"/>
              </a:schemeClr>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1"/>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Clustering</a:t>
            </a:r>
            <a:endParaRPr/>
          </a:p>
        </p:txBody>
      </p:sp>
      <p:sp>
        <p:nvSpPr>
          <p:cNvPr id="235" name="Google Shape;235;p11"/>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 DIY</a:t>
            </a:r>
            <a:endParaRPr/>
          </a:p>
        </p:txBody>
      </p:sp>
      <p:sp>
        <p:nvSpPr>
          <p:cNvPr id="236" name="Google Shape;236;p11"/>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 OSS</a:t>
            </a:r>
            <a:endParaRPr/>
          </a:p>
        </p:txBody>
      </p:sp>
      <p:sp>
        <p:nvSpPr>
          <p:cNvPr id="237" name="Google Shape;237;p11"/>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Discovery</a:t>
            </a:r>
            <a:endParaRPr/>
          </a:p>
          <a:p>
            <a:pPr indent="-274320" lvl="0" marL="274320" rtl="0" algn="l">
              <a:lnSpc>
                <a:spcPct val="100000"/>
              </a:lnSpc>
              <a:spcBef>
                <a:spcPts val="480"/>
              </a:spcBef>
              <a:spcAft>
                <a:spcPts val="0"/>
              </a:spcAft>
              <a:buSzPts val="2200"/>
              <a:buChar char="•"/>
            </a:pPr>
            <a:r>
              <a:rPr lang="en-US" sz="2200"/>
              <a:t>Custom service discovery and cluster membership</a:t>
            </a:r>
            <a:endParaRPr/>
          </a:p>
          <a:p>
            <a:pPr indent="-274320" lvl="0" marL="274320" rtl="0" algn="l">
              <a:lnSpc>
                <a:spcPct val="100000"/>
              </a:lnSpc>
              <a:spcBef>
                <a:spcPts val="480"/>
              </a:spcBef>
              <a:spcAft>
                <a:spcPts val="0"/>
              </a:spcAft>
              <a:buSzPts val="2200"/>
              <a:buChar char="•"/>
            </a:pPr>
            <a:r>
              <a:rPr lang="en-US" sz="2200"/>
              <a:t>Custom protocol for connection, failure detection, metadata propagation, etc.</a:t>
            </a:r>
            <a:endParaRPr/>
          </a:p>
          <a:p>
            <a:pPr indent="-274320" lvl="0" marL="274320" rtl="0" algn="l">
              <a:lnSpc>
                <a:spcPct val="100000"/>
              </a:lnSpc>
              <a:spcBef>
                <a:spcPts val="480"/>
              </a:spcBef>
              <a:spcAft>
                <a:spcPts val="0"/>
              </a:spcAft>
              <a:buSzPts val="2200"/>
              <a:buChar char="•"/>
            </a:pPr>
            <a:r>
              <a:rPr lang="en-US" sz="2200"/>
              <a:t>Ring topology -&gt; scalability bottleneck</a:t>
            </a:r>
            <a:endParaRPr sz="2200"/>
          </a:p>
        </p:txBody>
      </p:sp>
      <p:sp>
        <p:nvSpPr>
          <p:cNvPr id="238" name="Google Shape;238;p11"/>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ScaleCube</a:t>
            </a:r>
            <a:endParaRPr b="1"/>
          </a:p>
          <a:p>
            <a:pPr indent="-274320" lvl="0" marL="274320" rtl="0" algn="l">
              <a:lnSpc>
                <a:spcPct val="100000"/>
              </a:lnSpc>
              <a:spcBef>
                <a:spcPts val="480"/>
              </a:spcBef>
              <a:spcAft>
                <a:spcPts val="0"/>
              </a:spcAft>
              <a:buSzPts val="2200"/>
              <a:buChar char="•"/>
            </a:pPr>
            <a:r>
              <a:rPr lang="en-US" sz="2200"/>
              <a:t>SWIM protocol implementation</a:t>
            </a:r>
            <a:endParaRPr/>
          </a:p>
          <a:p>
            <a:pPr indent="-274320" lvl="0" marL="274320" rtl="0" algn="l">
              <a:lnSpc>
                <a:spcPct val="100000"/>
              </a:lnSpc>
              <a:spcBef>
                <a:spcPts val="480"/>
              </a:spcBef>
              <a:spcAft>
                <a:spcPts val="0"/>
              </a:spcAft>
              <a:buSzPts val="2200"/>
              <a:buChar char="•"/>
            </a:pPr>
            <a:r>
              <a:rPr lang="en-US" sz="2200"/>
              <a:t>Scalable membership and failure detection</a:t>
            </a:r>
            <a:endParaRPr/>
          </a:p>
        </p:txBody>
      </p:sp>
      <p:pic>
        <p:nvPicPr>
          <p:cNvPr id="239" name="Google Shape;239;p11"/>
          <p:cNvPicPr preferRelativeResize="0"/>
          <p:nvPr/>
        </p:nvPicPr>
        <p:blipFill rotWithShape="1">
          <a:blip r:embed="rId3">
            <a:alphaModFix/>
          </a:blip>
          <a:srcRect b="0" l="0" r="0" t="0"/>
          <a:stretch/>
        </p:blipFill>
        <p:spPr>
          <a:xfrm>
            <a:off x="8115998" y="4478903"/>
            <a:ext cx="1273644" cy="1470480"/>
          </a:xfrm>
          <a:prstGeom prst="rect">
            <a:avLst/>
          </a:prstGeom>
          <a:noFill/>
          <a:ln>
            <a:noFill/>
          </a:ln>
        </p:spPr>
      </p:pic>
      <p:grpSp>
        <p:nvGrpSpPr>
          <p:cNvPr id="240" name="Google Shape;240;p11"/>
          <p:cNvGrpSpPr/>
          <p:nvPr/>
        </p:nvGrpSpPr>
        <p:grpSpPr>
          <a:xfrm>
            <a:off x="10289120" y="1509841"/>
            <a:ext cx="1517586" cy="1103073"/>
            <a:chOff x="3345950" y="1581400"/>
            <a:chExt cx="5500097" cy="3997799"/>
          </a:xfrm>
        </p:grpSpPr>
        <p:sp>
          <p:nvSpPr>
            <p:cNvPr id="241" name="Google Shape;241;p11"/>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242" name="Google Shape;242;p11"/>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243" name="Google Shape;243;p11"/>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244" name="Google Shape;244;p11"/>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245" name="Google Shape;245;p11"/>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246" name="Google Shape;246;p11"/>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247" name="Google Shape;247;p11"/>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248" name="Google Shape;248;p11"/>
            <p:cNvSpPr/>
            <p:nvPr/>
          </p:nvSpPr>
          <p:spPr>
            <a:xfrm>
              <a:off x="6222716" y="4140529"/>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249" name="Google Shape;249;p11"/>
            <p:cNvSpPr/>
            <p:nvPr/>
          </p:nvSpPr>
          <p:spPr>
            <a:xfrm>
              <a:off x="4299736" y="1581400"/>
              <a:ext cx="3577117" cy="585627"/>
            </a:xfrm>
            <a:prstGeom prst="rect">
              <a:avLst/>
            </a:prstGeom>
            <a:solidFill>
              <a:schemeClr val="accent6">
                <a:alpha val="29803"/>
              </a:schemeClr>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2"/>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Transactions &amp; Replication</a:t>
            </a:r>
            <a:endParaRPr/>
          </a:p>
        </p:txBody>
      </p:sp>
      <p:sp>
        <p:nvSpPr>
          <p:cNvPr id="255" name="Google Shape;255;p12"/>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 DIY</a:t>
            </a:r>
            <a:endParaRPr/>
          </a:p>
        </p:txBody>
      </p:sp>
      <p:sp>
        <p:nvSpPr>
          <p:cNvPr id="256" name="Google Shape;256;p12"/>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 DIY + OSS</a:t>
            </a:r>
            <a:endParaRPr/>
          </a:p>
        </p:txBody>
      </p:sp>
      <p:sp>
        <p:nvSpPr>
          <p:cNvPr id="257" name="Google Shape;257;p12"/>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ATOMIC and TRANSACTIONAL Protocols</a:t>
            </a:r>
            <a:endParaRPr/>
          </a:p>
          <a:p>
            <a:pPr indent="-274320" lvl="0" marL="274320" rtl="0" algn="l">
              <a:lnSpc>
                <a:spcPct val="100000"/>
              </a:lnSpc>
              <a:spcBef>
                <a:spcPts val="480"/>
              </a:spcBef>
              <a:spcAft>
                <a:spcPts val="0"/>
              </a:spcAft>
              <a:buSzPts val="2200"/>
              <a:buChar char="•"/>
            </a:pPr>
            <a:r>
              <a:rPr lang="en-US" sz="2200"/>
              <a:t>Two semi-dependent protocols for consistent data updates</a:t>
            </a:r>
            <a:endParaRPr/>
          </a:p>
          <a:p>
            <a:pPr indent="-274320" lvl="0" marL="274320" rtl="0" algn="l">
              <a:lnSpc>
                <a:spcPct val="100000"/>
              </a:lnSpc>
              <a:spcBef>
                <a:spcPts val="480"/>
              </a:spcBef>
              <a:spcAft>
                <a:spcPts val="0"/>
              </a:spcAft>
              <a:buSzPts val="2200"/>
              <a:buChar char="•"/>
            </a:pPr>
            <a:r>
              <a:rPr lang="en-US" sz="2200"/>
              <a:t>Custom, not based on popular papers</a:t>
            </a:r>
            <a:endParaRPr/>
          </a:p>
          <a:p>
            <a:pPr indent="-274320" lvl="0" marL="274320" rtl="0" algn="l">
              <a:lnSpc>
                <a:spcPct val="100000"/>
              </a:lnSpc>
              <a:spcBef>
                <a:spcPts val="480"/>
              </a:spcBef>
              <a:spcAft>
                <a:spcPts val="0"/>
              </a:spcAft>
              <a:buSzPts val="2200"/>
              <a:buChar char="•"/>
            </a:pPr>
            <a:r>
              <a:rPr lang="en-US" sz="2200"/>
              <a:t>Complex to maintain</a:t>
            </a:r>
            <a:endParaRPr/>
          </a:p>
          <a:p>
            <a:pPr indent="-274320" lvl="0" marL="274320" rtl="0" algn="l">
              <a:lnSpc>
                <a:spcPct val="100000"/>
              </a:lnSpc>
              <a:spcBef>
                <a:spcPts val="480"/>
              </a:spcBef>
              <a:spcAft>
                <a:spcPts val="0"/>
              </a:spcAft>
              <a:buSzPts val="2200"/>
              <a:buChar char="•"/>
            </a:pPr>
            <a:r>
              <a:rPr lang="en-US" sz="2200"/>
              <a:t>No split-brain protection OOTB and other fundamental limitations</a:t>
            </a:r>
            <a:endParaRPr/>
          </a:p>
          <a:p>
            <a:pPr indent="-274320" lvl="0" marL="274320" rtl="0" algn="l">
              <a:lnSpc>
                <a:spcPct val="100000"/>
              </a:lnSpc>
              <a:spcBef>
                <a:spcPts val="480"/>
              </a:spcBef>
              <a:spcAft>
                <a:spcPts val="0"/>
              </a:spcAft>
              <a:buSzPts val="2200"/>
              <a:buChar char="•"/>
            </a:pPr>
            <a:r>
              <a:rPr lang="en-US" sz="2200"/>
              <a:t>Failed to add MVCC support to the existing protocols</a:t>
            </a:r>
            <a:endParaRPr sz="2200"/>
          </a:p>
        </p:txBody>
      </p:sp>
      <p:sp>
        <p:nvSpPr>
          <p:cNvPr id="258" name="Google Shape;258;p12"/>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Transaction Protocol (IEP-91)</a:t>
            </a:r>
            <a:endParaRPr/>
          </a:p>
          <a:p>
            <a:pPr indent="-274320" lvl="0" marL="274320" rtl="0" algn="l">
              <a:lnSpc>
                <a:spcPct val="100000"/>
              </a:lnSpc>
              <a:spcBef>
                <a:spcPts val="480"/>
              </a:spcBef>
              <a:spcAft>
                <a:spcPts val="0"/>
              </a:spcAft>
              <a:buSzPts val="2400"/>
              <a:buChar char="•"/>
            </a:pPr>
            <a:r>
              <a:rPr lang="en-US"/>
              <a:t>Backbone of Ignite 3.0</a:t>
            </a:r>
            <a:endParaRPr/>
          </a:p>
          <a:p>
            <a:pPr indent="-274320" lvl="0" marL="274320" rtl="0" algn="l">
              <a:lnSpc>
                <a:spcPct val="100000"/>
              </a:lnSpc>
              <a:spcBef>
                <a:spcPts val="480"/>
              </a:spcBef>
              <a:spcAft>
                <a:spcPts val="0"/>
              </a:spcAft>
              <a:buSzPts val="2400"/>
              <a:buChar char="•"/>
            </a:pPr>
            <a:r>
              <a:rPr lang="en-US"/>
              <a:t>MVCC-based</a:t>
            </a:r>
            <a:endParaRPr/>
          </a:p>
          <a:p>
            <a:pPr indent="0" lvl="0" marL="0" rtl="0" algn="l">
              <a:lnSpc>
                <a:spcPct val="100000"/>
              </a:lnSpc>
              <a:spcBef>
                <a:spcPts val="480"/>
              </a:spcBef>
              <a:spcAft>
                <a:spcPts val="0"/>
              </a:spcAft>
              <a:buSzPts val="2400"/>
              <a:buNone/>
            </a:pPr>
            <a:r>
              <a:rPr b="1" lang="en-US"/>
              <a:t>SOFAJRaft</a:t>
            </a:r>
            <a:endParaRPr b="1"/>
          </a:p>
          <a:p>
            <a:pPr indent="-274320" lvl="0" marL="274320" rtl="0" algn="l">
              <a:lnSpc>
                <a:spcPct val="100000"/>
              </a:lnSpc>
              <a:spcBef>
                <a:spcPts val="480"/>
              </a:spcBef>
              <a:spcAft>
                <a:spcPts val="0"/>
              </a:spcAft>
              <a:buSzPts val="2200"/>
              <a:buChar char="•"/>
            </a:pPr>
            <a:r>
              <a:rPr lang="en-US" sz="2200"/>
              <a:t>Raft protocol implementation</a:t>
            </a:r>
            <a:endParaRPr/>
          </a:p>
          <a:p>
            <a:pPr indent="-274320" lvl="0" marL="274320" rtl="0" algn="l">
              <a:lnSpc>
                <a:spcPct val="100000"/>
              </a:lnSpc>
              <a:spcBef>
                <a:spcPts val="480"/>
              </a:spcBef>
              <a:spcAft>
                <a:spcPts val="0"/>
              </a:spcAft>
              <a:buSzPts val="2200"/>
              <a:buChar char="•"/>
            </a:pPr>
            <a:r>
              <a:rPr lang="en-US" sz="2200"/>
              <a:t>Part of SOFAStack</a:t>
            </a:r>
            <a:endParaRPr sz="2200"/>
          </a:p>
          <a:p>
            <a:pPr indent="-274320" lvl="0" marL="274320" rtl="0" algn="l">
              <a:lnSpc>
                <a:spcPct val="100000"/>
              </a:lnSpc>
              <a:spcBef>
                <a:spcPts val="480"/>
              </a:spcBef>
              <a:spcAft>
                <a:spcPts val="0"/>
              </a:spcAft>
              <a:buSzPts val="2200"/>
              <a:buChar char="•"/>
            </a:pPr>
            <a:r>
              <a:rPr lang="en-US" sz="2200"/>
              <a:t>Forked and customized</a:t>
            </a:r>
            <a:endParaRPr/>
          </a:p>
        </p:txBody>
      </p:sp>
      <p:pic>
        <p:nvPicPr>
          <p:cNvPr descr="@sofastack" id="259" name="Google Shape;259;p12"/>
          <p:cNvPicPr preferRelativeResize="0"/>
          <p:nvPr/>
        </p:nvPicPr>
        <p:blipFill rotWithShape="1">
          <a:blip r:embed="rId3">
            <a:alphaModFix/>
          </a:blip>
          <a:srcRect b="0" l="0" r="0" t="0"/>
          <a:stretch/>
        </p:blipFill>
        <p:spPr>
          <a:xfrm>
            <a:off x="7921090" y="5014550"/>
            <a:ext cx="1645339" cy="1645339"/>
          </a:xfrm>
          <a:prstGeom prst="rect">
            <a:avLst/>
          </a:prstGeom>
          <a:noFill/>
          <a:ln>
            <a:noFill/>
          </a:ln>
        </p:spPr>
      </p:pic>
      <p:grpSp>
        <p:nvGrpSpPr>
          <p:cNvPr id="260" name="Google Shape;260;p12"/>
          <p:cNvGrpSpPr/>
          <p:nvPr/>
        </p:nvGrpSpPr>
        <p:grpSpPr>
          <a:xfrm>
            <a:off x="10289120" y="1509841"/>
            <a:ext cx="1517586" cy="1103073"/>
            <a:chOff x="3345950" y="1581400"/>
            <a:chExt cx="5500097" cy="3997799"/>
          </a:xfrm>
        </p:grpSpPr>
        <p:sp>
          <p:nvSpPr>
            <p:cNvPr id="261" name="Google Shape;261;p12"/>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262" name="Google Shape;262;p12"/>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263" name="Google Shape;263;p12"/>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264" name="Google Shape;264;p12"/>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265" name="Google Shape;265;p12"/>
            <p:cNvSpPr/>
            <p:nvPr/>
          </p:nvSpPr>
          <p:spPr>
            <a:xfrm>
              <a:off x="4299736" y="32874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266" name="Google Shape;266;p12"/>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267" name="Google Shape;267;p12"/>
            <p:cNvSpPr/>
            <p:nvPr/>
          </p:nvSpPr>
          <p:spPr>
            <a:xfrm>
              <a:off x="6222715" y="32874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268" name="Google Shape;268;p12"/>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269" name="Google Shape;269;p12"/>
            <p:cNvSpPr/>
            <p:nvPr/>
          </p:nvSpPr>
          <p:spPr>
            <a:xfrm>
              <a:off x="4299736" y="1581400"/>
              <a:ext cx="3577117" cy="585627"/>
            </a:xfrm>
            <a:prstGeom prst="rect">
              <a:avLst/>
            </a:prstGeom>
            <a:solidFill>
              <a:schemeClr val="accent6">
                <a:alpha val="29803"/>
              </a:schemeClr>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3"/>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SQL Engine</a:t>
            </a:r>
            <a:endParaRPr/>
          </a:p>
        </p:txBody>
      </p:sp>
      <p:sp>
        <p:nvSpPr>
          <p:cNvPr id="275" name="Google Shape;275;p13"/>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 OSS</a:t>
            </a:r>
            <a:endParaRPr/>
          </a:p>
        </p:txBody>
      </p:sp>
      <p:sp>
        <p:nvSpPr>
          <p:cNvPr id="276" name="Google Shape;276;p13"/>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 OSS</a:t>
            </a:r>
            <a:endParaRPr/>
          </a:p>
        </p:txBody>
      </p:sp>
      <p:sp>
        <p:nvSpPr>
          <p:cNvPr id="277" name="Google Shape;277;p13"/>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H2 Engine</a:t>
            </a:r>
            <a:endParaRPr/>
          </a:p>
          <a:p>
            <a:pPr indent="-274320" lvl="0" marL="274320" rtl="0" algn="l">
              <a:lnSpc>
                <a:spcPct val="100000"/>
              </a:lnSpc>
              <a:spcBef>
                <a:spcPts val="480"/>
              </a:spcBef>
              <a:spcAft>
                <a:spcPts val="0"/>
              </a:spcAft>
              <a:buSzPts val="2200"/>
              <a:buChar char="•"/>
            </a:pPr>
            <a:r>
              <a:rPr lang="en-US" sz="2200"/>
              <a:t>Single-node embedded SQL DB for Java</a:t>
            </a:r>
            <a:endParaRPr/>
          </a:p>
          <a:p>
            <a:pPr indent="-274320" lvl="0" marL="274320" rtl="0" algn="l">
              <a:lnSpc>
                <a:spcPct val="100000"/>
              </a:lnSpc>
              <a:spcBef>
                <a:spcPts val="480"/>
              </a:spcBef>
              <a:spcAft>
                <a:spcPts val="0"/>
              </a:spcAft>
              <a:buSzPts val="2200"/>
              <a:buChar char="•"/>
            </a:pPr>
            <a:r>
              <a:rPr lang="en-US" sz="2200"/>
              <a:t>Customized to support SQL queries</a:t>
            </a:r>
            <a:endParaRPr/>
          </a:p>
          <a:p>
            <a:pPr indent="-274320" lvl="0" marL="274320" rtl="0" algn="l">
              <a:lnSpc>
                <a:spcPct val="100000"/>
              </a:lnSpc>
              <a:spcBef>
                <a:spcPts val="480"/>
              </a:spcBef>
              <a:spcAft>
                <a:spcPts val="0"/>
              </a:spcAft>
              <a:buSzPts val="2200"/>
              <a:buChar char="•"/>
            </a:pPr>
            <a:r>
              <a:rPr lang="en-US" sz="2200"/>
              <a:t>Very hard to customize</a:t>
            </a:r>
            <a:endParaRPr/>
          </a:p>
          <a:p>
            <a:pPr indent="-274320" lvl="0" marL="274320" rtl="0" algn="l">
              <a:lnSpc>
                <a:spcPct val="100000"/>
              </a:lnSpc>
              <a:spcBef>
                <a:spcPts val="480"/>
              </a:spcBef>
              <a:spcAft>
                <a:spcPts val="0"/>
              </a:spcAft>
              <a:buSzPts val="2200"/>
              <a:buChar char="•"/>
            </a:pPr>
            <a:r>
              <a:rPr lang="en-US" sz="2200"/>
              <a:t>Often inefficient</a:t>
            </a:r>
            <a:endParaRPr/>
          </a:p>
          <a:p>
            <a:pPr indent="-274320" lvl="0" marL="274320" rtl="0" algn="l">
              <a:lnSpc>
                <a:spcPct val="100000"/>
              </a:lnSpc>
              <a:spcBef>
                <a:spcPts val="480"/>
              </a:spcBef>
              <a:spcAft>
                <a:spcPts val="0"/>
              </a:spcAft>
              <a:buSzPts val="2200"/>
              <a:buChar char="•"/>
            </a:pPr>
            <a:r>
              <a:rPr lang="en-US" sz="2200"/>
              <a:t>Not built for distributed execution</a:t>
            </a:r>
            <a:endParaRPr/>
          </a:p>
        </p:txBody>
      </p:sp>
      <p:sp>
        <p:nvSpPr>
          <p:cNvPr id="278" name="Google Shape;278;p13"/>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Apache Calcite</a:t>
            </a:r>
            <a:endParaRPr sz="2200"/>
          </a:p>
          <a:p>
            <a:pPr indent="-274320" lvl="0" marL="274320" rtl="0" algn="l">
              <a:lnSpc>
                <a:spcPct val="100000"/>
              </a:lnSpc>
              <a:spcBef>
                <a:spcPts val="480"/>
              </a:spcBef>
              <a:spcAft>
                <a:spcPts val="0"/>
              </a:spcAft>
              <a:buSzPts val="2200"/>
              <a:buChar char="•"/>
            </a:pPr>
            <a:r>
              <a:rPr lang="en-US" sz="2200"/>
              <a:t>Framework for building SQL databases</a:t>
            </a:r>
            <a:endParaRPr/>
          </a:p>
          <a:p>
            <a:pPr indent="-274320" lvl="0" marL="274320" rtl="0" algn="l">
              <a:lnSpc>
                <a:spcPct val="100000"/>
              </a:lnSpc>
              <a:spcBef>
                <a:spcPts val="480"/>
              </a:spcBef>
              <a:spcAft>
                <a:spcPts val="0"/>
              </a:spcAft>
              <a:buSzPts val="2200"/>
              <a:buChar char="•"/>
            </a:pPr>
            <a:r>
              <a:rPr lang="en-US" sz="2200"/>
              <a:t>Very customizable</a:t>
            </a:r>
            <a:endParaRPr/>
          </a:p>
          <a:p>
            <a:pPr indent="-274320" lvl="0" marL="274320" rtl="0" algn="l">
              <a:lnSpc>
                <a:spcPct val="100000"/>
              </a:lnSpc>
              <a:spcBef>
                <a:spcPts val="480"/>
              </a:spcBef>
              <a:spcAft>
                <a:spcPts val="0"/>
              </a:spcAft>
              <a:buSzPts val="2200"/>
              <a:buChar char="•"/>
            </a:pPr>
            <a:r>
              <a:rPr lang="en-US" sz="2200"/>
              <a:t>Great for distributed query planning</a:t>
            </a:r>
            <a:endParaRPr/>
          </a:p>
          <a:p>
            <a:pPr indent="-274320" lvl="0" marL="274320" rtl="0" algn="l">
              <a:lnSpc>
                <a:spcPct val="100000"/>
              </a:lnSpc>
              <a:spcBef>
                <a:spcPts val="480"/>
              </a:spcBef>
              <a:spcAft>
                <a:spcPts val="0"/>
              </a:spcAft>
              <a:buSzPts val="2200"/>
              <a:buChar char="•"/>
            </a:pPr>
            <a:r>
              <a:rPr lang="en-US" sz="2200"/>
              <a:t>A lot of OOTB features</a:t>
            </a:r>
            <a:endParaRPr/>
          </a:p>
        </p:txBody>
      </p:sp>
      <p:grpSp>
        <p:nvGrpSpPr>
          <p:cNvPr id="279" name="Google Shape;279;p13"/>
          <p:cNvGrpSpPr/>
          <p:nvPr/>
        </p:nvGrpSpPr>
        <p:grpSpPr>
          <a:xfrm>
            <a:off x="10289120" y="1509841"/>
            <a:ext cx="1517586" cy="1103073"/>
            <a:chOff x="3345950" y="1581400"/>
            <a:chExt cx="5500097" cy="3997799"/>
          </a:xfrm>
        </p:grpSpPr>
        <p:sp>
          <p:nvSpPr>
            <p:cNvPr id="280" name="Google Shape;280;p13"/>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281" name="Google Shape;281;p13"/>
            <p:cNvSpPr/>
            <p:nvPr/>
          </p:nvSpPr>
          <p:spPr>
            <a:xfrm>
              <a:off x="5268930" y="2434443"/>
              <a:ext cx="1654137"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282" name="Google Shape;282;p13"/>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283" name="Google Shape;283;p13"/>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284" name="Google Shape;284;p13"/>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285" name="Google Shape;285;p13"/>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286" name="Google Shape;286;p13"/>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287" name="Google Shape;287;p13"/>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288" name="Google Shape;288;p13"/>
            <p:cNvSpPr/>
            <p:nvPr/>
          </p:nvSpPr>
          <p:spPr>
            <a:xfrm>
              <a:off x="4299736" y="1581400"/>
              <a:ext cx="3577117" cy="585627"/>
            </a:xfrm>
            <a:prstGeom prst="rect">
              <a:avLst/>
            </a:prstGeom>
            <a:solidFill>
              <a:schemeClr val="accent6">
                <a:alpha val="29803"/>
              </a:schemeClr>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pic>
        <p:nvPicPr>
          <p:cNvPr id="289" name="Google Shape;289;p13"/>
          <p:cNvPicPr preferRelativeResize="0"/>
          <p:nvPr/>
        </p:nvPicPr>
        <p:blipFill rotWithShape="1">
          <a:blip r:embed="rId3">
            <a:alphaModFix/>
          </a:blip>
          <a:srcRect b="0" l="0" r="0" t="0"/>
          <a:stretch/>
        </p:blipFill>
        <p:spPr>
          <a:xfrm>
            <a:off x="7205198" y="4968807"/>
            <a:ext cx="3095244" cy="73304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4"/>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APIs and Standards</a:t>
            </a:r>
            <a:endParaRPr/>
          </a:p>
        </p:txBody>
      </p:sp>
      <p:sp>
        <p:nvSpPr>
          <p:cNvPr id="295" name="Google Shape;295;p14"/>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a:t>
            </a:r>
            <a:endParaRPr/>
          </a:p>
        </p:txBody>
      </p:sp>
      <p:sp>
        <p:nvSpPr>
          <p:cNvPr id="296" name="Google Shape;296;p14"/>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a:t>
            </a:r>
            <a:endParaRPr/>
          </a:p>
        </p:txBody>
      </p:sp>
      <p:sp>
        <p:nvSpPr>
          <p:cNvPr id="297" name="Google Shape;297;p14"/>
          <p:cNvSpPr txBox="1"/>
          <p:nvPr>
            <p:ph idx="3" type="body"/>
          </p:nvPr>
        </p:nvSpPr>
        <p:spPr>
          <a:xfrm>
            <a:off x="815975" y="2266402"/>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Native Clients</a:t>
            </a:r>
            <a:endParaRPr/>
          </a:p>
          <a:p>
            <a:pPr indent="-274320" lvl="0" marL="274320" rtl="0" algn="l">
              <a:lnSpc>
                <a:spcPct val="100000"/>
              </a:lnSpc>
              <a:spcBef>
                <a:spcPts val="480"/>
              </a:spcBef>
              <a:spcAft>
                <a:spcPts val="0"/>
              </a:spcAft>
              <a:buSzPts val="2200"/>
              <a:buChar char="•"/>
            </a:pPr>
            <a:r>
              <a:rPr lang="en-US" sz="2200"/>
              <a:t>Custom thin client protocol</a:t>
            </a:r>
            <a:endParaRPr/>
          </a:p>
          <a:p>
            <a:pPr indent="-274320" lvl="0" marL="274320" rtl="0" algn="l">
              <a:lnSpc>
                <a:spcPct val="100000"/>
              </a:lnSpc>
              <a:spcBef>
                <a:spcPts val="480"/>
              </a:spcBef>
              <a:spcAft>
                <a:spcPts val="0"/>
              </a:spcAft>
              <a:buSzPts val="2200"/>
              <a:buChar char="•"/>
            </a:pPr>
            <a:r>
              <a:rPr lang="en-US" sz="2200"/>
              <a:t>Java, .NET, C++, Python, etc.</a:t>
            </a:r>
            <a:endParaRPr/>
          </a:p>
          <a:p>
            <a:pPr indent="-274320" lvl="0" marL="274320" rtl="0" algn="l">
              <a:lnSpc>
                <a:spcPct val="100000"/>
              </a:lnSpc>
              <a:spcBef>
                <a:spcPts val="480"/>
              </a:spcBef>
              <a:spcAft>
                <a:spcPts val="0"/>
              </a:spcAft>
              <a:buSzPts val="2200"/>
              <a:buChar char="•"/>
            </a:pPr>
            <a:r>
              <a:rPr lang="en-US" sz="2200"/>
              <a:t>JCache 1.1 (JSR 107)</a:t>
            </a:r>
            <a:endParaRPr/>
          </a:p>
          <a:p>
            <a:pPr indent="0" lvl="0" marL="0" rtl="0" algn="l">
              <a:lnSpc>
                <a:spcPct val="100000"/>
              </a:lnSpc>
              <a:spcBef>
                <a:spcPts val="480"/>
              </a:spcBef>
              <a:spcAft>
                <a:spcPts val="0"/>
              </a:spcAft>
              <a:buSzPts val="2200"/>
              <a:buNone/>
            </a:pPr>
            <a:r>
              <a:rPr b="1" lang="en-US" sz="2200"/>
              <a:t>SQL</a:t>
            </a:r>
            <a:endParaRPr/>
          </a:p>
          <a:p>
            <a:pPr indent="-274320" lvl="0" marL="274320" rtl="0" algn="l">
              <a:lnSpc>
                <a:spcPct val="100000"/>
              </a:lnSpc>
              <a:spcBef>
                <a:spcPts val="480"/>
              </a:spcBef>
              <a:spcAft>
                <a:spcPts val="0"/>
              </a:spcAft>
              <a:buSzPts val="2200"/>
              <a:buChar char="•"/>
            </a:pPr>
            <a:r>
              <a:rPr lang="en-US" sz="2200"/>
              <a:t>ANSI SQL 99</a:t>
            </a:r>
            <a:endParaRPr/>
          </a:p>
          <a:p>
            <a:pPr indent="-274320" lvl="0" marL="274320" rtl="0" algn="l">
              <a:lnSpc>
                <a:spcPct val="100000"/>
              </a:lnSpc>
              <a:spcBef>
                <a:spcPts val="480"/>
              </a:spcBef>
              <a:spcAft>
                <a:spcPts val="0"/>
              </a:spcAft>
              <a:buSzPts val="2200"/>
              <a:buChar char="•"/>
            </a:pPr>
            <a:r>
              <a:rPr lang="en-US" sz="2200"/>
              <a:t>JDBC</a:t>
            </a:r>
            <a:endParaRPr/>
          </a:p>
          <a:p>
            <a:pPr indent="-274320" lvl="0" marL="274320" rtl="0" algn="l">
              <a:lnSpc>
                <a:spcPct val="100000"/>
              </a:lnSpc>
              <a:spcBef>
                <a:spcPts val="480"/>
              </a:spcBef>
              <a:spcAft>
                <a:spcPts val="0"/>
              </a:spcAft>
              <a:buSzPts val="2200"/>
              <a:buChar char="•"/>
            </a:pPr>
            <a:r>
              <a:rPr lang="en-US" sz="2200"/>
              <a:t>ODBC</a:t>
            </a:r>
            <a:endParaRPr/>
          </a:p>
          <a:p>
            <a:pPr indent="-134620" lvl="0" marL="274320" rtl="0" algn="l">
              <a:lnSpc>
                <a:spcPct val="100000"/>
              </a:lnSpc>
              <a:spcBef>
                <a:spcPts val="480"/>
              </a:spcBef>
              <a:spcAft>
                <a:spcPts val="0"/>
              </a:spcAft>
              <a:buSzPts val="2200"/>
              <a:buNone/>
            </a:pPr>
            <a:r>
              <a:t/>
            </a:r>
            <a:endParaRPr sz="2200"/>
          </a:p>
        </p:txBody>
      </p:sp>
      <p:sp>
        <p:nvSpPr>
          <p:cNvPr id="298" name="Google Shape;298;p14"/>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Native Clients </a:t>
            </a:r>
            <a:endParaRPr/>
          </a:p>
          <a:p>
            <a:pPr indent="-274320" lvl="0" marL="274320" rtl="0" algn="l">
              <a:lnSpc>
                <a:spcPct val="100000"/>
              </a:lnSpc>
              <a:spcBef>
                <a:spcPts val="480"/>
              </a:spcBef>
              <a:spcAft>
                <a:spcPts val="0"/>
              </a:spcAft>
              <a:buSzPts val="2200"/>
              <a:buChar char="•"/>
            </a:pPr>
            <a:r>
              <a:rPr lang="en-US" sz="2200"/>
              <a:t>Custom thin client protocol</a:t>
            </a:r>
            <a:endParaRPr/>
          </a:p>
          <a:p>
            <a:pPr indent="-274320" lvl="0" marL="274320" rtl="0" algn="l">
              <a:lnSpc>
                <a:spcPct val="100000"/>
              </a:lnSpc>
              <a:spcBef>
                <a:spcPts val="480"/>
              </a:spcBef>
              <a:spcAft>
                <a:spcPts val="0"/>
              </a:spcAft>
              <a:buSzPts val="2200"/>
              <a:buChar char="•"/>
            </a:pPr>
            <a:r>
              <a:rPr lang="en-US" sz="2200"/>
              <a:t>Java, .NET, C++, Python, etc.</a:t>
            </a:r>
            <a:endParaRPr/>
          </a:p>
          <a:p>
            <a:pPr indent="-274320" lvl="0" marL="274320" rtl="0" algn="l">
              <a:lnSpc>
                <a:spcPct val="100000"/>
              </a:lnSpc>
              <a:spcBef>
                <a:spcPts val="480"/>
              </a:spcBef>
              <a:spcAft>
                <a:spcPts val="0"/>
              </a:spcAft>
              <a:buSzPts val="2200"/>
              <a:buChar char="•"/>
            </a:pPr>
            <a:r>
              <a:rPr lang="en-US" sz="2200" strike="sngStrike"/>
              <a:t>JCache 1.1 (JSR 107)</a:t>
            </a:r>
            <a:endParaRPr/>
          </a:p>
          <a:p>
            <a:pPr indent="0" lvl="0" marL="0" rtl="0" algn="l">
              <a:lnSpc>
                <a:spcPct val="100000"/>
              </a:lnSpc>
              <a:spcBef>
                <a:spcPts val="480"/>
              </a:spcBef>
              <a:spcAft>
                <a:spcPts val="0"/>
              </a:spcAft>
              <a:buSzPts val="2200"/>
              <a:buNone/>
            </a:pPr>
            <a:r>
              <a:rPr b="1" lang="en-US" sz="2200"/>
              <a:t>SQL</a:t>
            </a:r>
            <a:endParaRPr/>
          </a:p>
          <a:p>
            <a:pPr indent="-274320" lvl="0" marL="274320" rtl="0" algn="l">
              <a:lnSpc>
                <a:spcPct val="100000"/>
              </a:lnSpc>
              <a:spcBef>
                <a:spcPts val="480"/>
              </a:spcBef>
              <a:spcAft>
                <a:spcPts val="0"/>
              </a:spcAft>
              <a:buSzPts val="2200"/>
              <a:buChar char="•"/>
            </a:pPr>
            <a:r>
              <a:rPr lang="en-US" sz="2200"/>
              <a:t>ANSI SQL </a:t>
            </a:r>
            <a:r>
              <a:rPr lang="en-US" sz="2200" u="sng"/>
              <a:t>2016</a:t>
            </a:r>
            <a:endParaRPr/>
          </a:p>
          <a:p>
            <a:pPr indent="-274320" lvl="0" marL="274320" rtl="0" algn="l">
              <a:lnSpc>
                <a:spcPct val="100000"/>
              </a:lnSpc>
              <a:spcBef>
                <a:spcPts val="480"/>
              </a:spcBef>
              <a:spcAft>
                <a:spcPts val="0"/>
              </a:spcAft>
              <a:buSzPts val="2200"/>
              <a:buChar char="•"/>
            </a:pPr>
            <a:r>
              <a:rPr lang="en-US" sz="2200"/>
              <a:t>JDBC</a:t>
            </a:r>
            <a:endParaRPr/>
          </a:p>
          <a:p>
            <a:pPr indent="-274320" lvl="0" marL="274320" rtl="0" algn="l">
              <a:lnSpc>
                <a:spcPct val="100000"/>
              </a:lnSpc>
              <a:spcBef>
                <a:spcPts val="480"/>
              </a:spcBef>
              <a:spcAft>
                <a:spcPts val="0"/>
              </a:spcAft>
              <a:buSzPts val="2200"/>
              <a:buChar char="•"/>
            </a:pPr>
            <a:r>
              <a:rPr lang="en-US" sz="2200"/>
              <a:t>ODBC</a:t>
            </a:r>
            <a:endParaRPr/>
          </a:p>
        </p:txBody>
      </p:sp>
      <p:grpSp>
        <p:nvGrpSpPr>
          <p:cNvPr id="299" name="Google Shape;299;p14"/>
          <p:cNvGrpSpPr/>
          <p:nvPr/>
        </p:nvGrpSpPr>
        <p:grpSpPr>
          <a:xfrm>
            <a:off x="10289120" y="1509841"/>
            <a:ext cx="1517586" cy="1103073"/>
            <a:chOff x="3345950" y="1581400"/>
            <a:chExt cx="5500097" cy="3997799"/>
          </a:xfrm>
        </p:grpSpPr>
        <p:sp>
          <p:nvSpPr>
            <p:cNvPr id="300" name="Google Shape;300;p14"/>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301" name="Google Shape;301;p14"/>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302" name="Google Shape;302;p14"/>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303" name="Google Shape;303;p14"/>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304" name="Google Shape;304;p14"/>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305" name="Google Shape;305;p14"/>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306" name="Google Shape;306;p14"/>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307" name="Google Shape;307;p14"/>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308" name="Google Shape;308;p14"/>
            <p:cNvSpPr/>
            <p:nvPr/>
          </p:nvSpPr>
          <p:spPr>
            <a:xfrm>
              <a:off x="4299736" y="1581400"/>
              <a:ext cx="3577117" cy="585627"/>
            </a:xfrm>
            <a:prstGeom prst="rect">
              <a:avLst/>
            </a:prstGeom>
            <a:solidFill>
              <a:schemeClr val="accent6"/>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5"/>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APIs and Standards</a:t>
            </a:r>
            <a:endParaRPr/>
          </a:p>
        </p:txBody>
      </p:sp>
      <p:sp>
        <p:nvSpPr>
          <p:cNvPr id="314" name="Google Shape;314;p15"/>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a:t>
            </a:r>
            <a:endParaRPr/>
          </a:p>
        </p:txBody>
      </p:sp>
      <p:sp>
        <p:nvSpPr>
          <p:cNvPr id="315" name="Google Shape;315;p15"/>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a:t>
            </a:r>
            <a:endParaRPr/>
          </a:p>
        </p:txBody>
      </p:sp>
      <p:sp>
        <p:nvSpPr>
          <p:cNvPr id="316" name="Google Shape;316;p15"/>
          <p:cNvSpPr txBox="1"/>
          <p:nvPr>
            <p:ph idx="3" type="body"/>
          </p:nvPr>
        </p:nvSpPr>
        <p:spPr>
          <a:xfrm>
            <a:off x="815975" y="2266402"/>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REST</a:t>
            </a:r>
            <a:endParaRPr/>
          </a:p>
          <a:p>
            <a:pPr indent="-274320" lvl="0" marL="274320" rtl="0" algn="l">
              <a:lnSpc>
                <a:spcPct val="100000"/>
              </a:lnSpc>
              <a:spcBef>
                <a:spcPts val="480"/>
              </a:spcBef>
              <a:spcAft>
                <a:spcPts val="0"/>
              </a:spcAft>
              <a:buSzPts val="2200"/>
              <a:buChar char="•"/>
            </a:pPr>
            <a:r>
              <a:rPr lang="en-US" sz="2200"/>
              <a:t>Based on Jetty</a:t>
            </a:r>
            <a:endParaRPr/>
          </a:p>
          <a:p>
            <a:pPr indent="-274320" lvl="0" marL="274320" rtl="0" algn="l">
              <a:lnSpc>
                <a:spcPct val="100000"/>
              </a:lnSpc>
              <a:spcBef>
                <a:spcPts val="480"/>
              </a:spcBef>
              <a:spcAft>
                <a:spcPts val="0"/>
              </a:spcAft>
              <a:buSzPts val="2200"/>
              <a:buChar char="•"/>
            </a:pPr>
            <a:r>
              <a:rPr lang="en-US" sz="2200"/>
              <a:t>Not fully RESTful</a:t>
            </a:r>
            <a:endParaRPr/>
          </a:p>
        </p:txBody>
      </p:sp>
      <p:sp>
        <p:nvSpPr>
          <p:cNvPr id="317" name="Google Shape;317;p15"/>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REST</a:t>
            </a:r>
            <a:endParaRPr/>
          </a:p>
          <a:p>
            <a:pPr indent="-274320" lvl="0" marL="274320" rtl="0" algn="l">
              <a:lnSpc>
                <a:spcPct val="100000"/>
              </a:lnSpc>
              <a:spcBef>
                <a:spcPts val="480"/>
              </a:spcBef>
              <a:spcAft>
                <a:spcPts val="0"/>
              </a:spcAft>
              <a:buSzPts val="2200"/>
              <a:buChar char="•"/>
            </a:pPr>
            <a:r>
              <a:rPr lang="en-US" sz="2200"/>
              <a:t>Based on Micronaut</a:t>
            </a:r>
            <a:endParaRPr/>
          </a:p>
          <a:p>
            <a:pPr indent="-274320" lvl="0" marL="274320" rtl="0" algn="l">
              <a:lnSpc>
                <a:spcPct val="100000"/>
              </a:lnSpc>
              <a:spcBef>
                <a:spcPts val="480"/>
              </a:spcBef>
              <a:spcAft>
                <a:spcPts val="0"/>
              </a:spcAft>
              <a:buSzPts val="2200"/>
              <a:buChar char="•"/>
            </a:pPr>
            <a:r>
              <a:rPr lang="en-US" sz="2200"/>
              <a:t>Fully RESTful</a:t>
            </a:r>
            <a:endParaRPr/>
          </a:p>
          <a:p>
            <a:pPr indent="-274320" lvl="0" marL="274320" rtl="0" algn="l">
              <a:lnSpc>
                <a:spcPct val="100000"/>
              </a:lnSpc>
              <a:spcBef>
                <a:spcPts val="480"/>
              </a:spcBef>
              <a:spcAft>
                <a:spcPts val="0"/>
              </a:spcAft>
              <a:buSzPts val="2200"/>
              <a:buChar char="•"/>
            </a:pPr>
            <a:r>
              <a:rPr lang="en-US" sz="2200"/>
              <a:t>Open API spec out-of-the-box</a:t>
            </a:r>
            <a:endParaRPr/>
          </a:p>
          <a:p>
            <a:pPr indent="0" lvl="0" marL="0" rtl="0" algn="l">
              <a:lnSpc>
                <a:spcPct val="100000"/>
              </a:lnSpc>
              <a:spcBef>
                <a:spcPts val="480"/>
              </a:spcBef>
              <a:spcAft>
                <a:spcPts val="0"/>
              </a:spcAft>
              <a:buSzPts val="2200"/>
              <a:buNone/>
            </a:pPr>
            <a:r>
              <a:t/>
            </a:r>
            <a:endParaRPr sz="2200"/>
          </a:p>
        </p:txBody>
      </p:sp>
      <p:grpSp>
        <p:nvGrpSpPr>
          <p:cNvPr id="318" name="Google Shape;318;p15"/>
          <p:cNvGrpSpPr/>
          <p:nvPr/>
        </p:nvGrpSpPr>
        <p:grpSpPr>
          <a:xfrm>
            <a:off x="10289120" y="1509841"/>
            <a:ext cx="1517586" cy="1103073"/>
            <a:chOff x="3345950" y="1581400"/>
            <a:chExt cx="5500097" cy="3997799"/>
          </a:xfrm>
        </p:grpSpPr>
        <p:sp>
          <p:nvSpPr>
            <p:cNvPr id="319" name="Google Shape;319;p15"/>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320" name="Google Shape;320;p15"/>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321" name="Google Shape;321;p15"/>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322" name="Google Shape;322;p15"/>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323" name="Google Shape;323;p15"/>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324" name="Google Shape;324;p15"/>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325" name="Google Shape;325;p15"/>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326" name="Google Shape;326;p15"/>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327" name="Google Shape;327;p15"/>
            <p:cNvSpPr/>
            <p:nvPr/>
          </p:nvSpPr>
          <p:spPr>
            <a:xfrm>
              <a:off x="4299736" y="1581400"/>
              <a:ext cx="3577117" cy="585627"/>
            </a:xfrm>
            <a:prstGeom prst="rect">
              <a:avLst/>
            </a:prstGeom>
            <a:solidFill>
              <a:schemeClr val="accent6"/>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pic>
        <p:nvPicPr>
          <p:cNvPr id="328" name="Google Shape;328;p15"/>
          <p:cNvPicPr preferRelativeResize="0"/>
          <p:nvPr/>
        </p:nvPicPr>
        <p:blipFill rotWithShape="1">
          <a:blip r:embed="rId3">
            <a:alphaModFix/>
          </a:blip>
          <a:srcRect b="0" l="0" r="0" t="0"/>
          <a:stretch/>
        </p:blipFill>
        <p:spPr>
          <a:xfrm>
            <a:off x="7336408" y="4119016"/>
            <a:ext cx="2814704" cy="767480"/>
          </a:xfrm>
          <a:prstGeom prst="rect">
            <a:avLst/>
          </a:prstGeom>
          <a:noFill/>
          <a:ln>
            <a:noFill/>
          </a:ln>
        </p:spPr>
      </p:pic>
      <p:pic>
        <p:nvPicPr>
          <p:cNvPr descr="Micronaut Logos - Micronaut Framework" id="329" name="Google Shape;329;p15"/>
          <p:cNvPicPr preferRelativeResize="0"/>
          <p:nvPr/>
        </p:nvPicPr>
        <p:blipFill rotWithShape="1">
          <a:blip r:embed="rId4">
            <a:alphaModFix/>
          </a:blip>
          <a:srcRect b="0" l="0" r="0" t="0"/>
          <a:stretch/>
        </p:blipFill>
        <p:spPr>
          <a:xfrm>
            <a:off x="7345468" y="5214143"/>
            <a:ext cx="2814704" cy="88655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6"/>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APIs and Standards</a:t>
            </a:r>
            <a:endParaRPr/>
          </a:p>
        </p:txBody>
      </p:sp>
      <p:sp>
        <p:nvSpPr>
          <p:cNvPr id="335" name="Google Shape;335;p16"/>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a:t>
            </a:r>
            <a:endParaRPr/>
          </a:p>
        </p:txBody>
      </p:sp>
      <p:sp>
        <p:nvSpPr>
          <p:cNvPr id="336" name="Google Shape;336;p16"/>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a:t>
            </a:r>
            <a:endParaRPr/>
          </a:p>
        </p:txBody>
      </p:sp>
      <p:sp>
        <p:nvSpPr>
          <p:cNvPr id="337" name="Google Shape;337;p16"/>
          <p:cNvSpPr txBox="1"/>
          <p:nvPr>
            <p:ph idx="3" type="body"/>
          </p:nvPr>
        </p:nvSpPr>
        <p:spPr>
          <a:xfrm>
            <a:off x="815975" y="2266402"/>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CLI</a:t>
            </a:r>
            <a:endParaRPr/>
          </a:p>
          <a:p>
            <a:pPr indent="-274320" lvl="0" marL="274320" rtl="0" algn="l">
              <a:lnSpc>
                <a:spcPct val="100000"/>
              </a:lnSpc>
              <a:spcBef>
                <a:spcPts val="480"/>
              </a:spcBef>
              <a:spcAft>
                <a:spcPts val="0"/>
              </a:spcAft>
              <a:buSzPts val="2200"/>
              <a:buChar char="•"/>
            </a:pPr>
            <a:r>
              <a:rPr lang="en-US" sz="2200"/>
              <a:t>Multiple scripts and tools written from scratch</a:t>
            </a:r>
            <a:endParaRPr/>
          </a:p>
          <a:p>
            <a:pPr indent="-274320" lvl="0" marL="274320" rtl="0" algn="l">
              <a:lnSpc>
                <a:spcPct val="100000"/>
              </a:lnSpc>
              <a:spcBef>
                <a:spcPts val="480"/>
              </a:spcBef>
              <a:spcAft>
                <a:spcPts val="0"/>
              </a:spcAft>
              <a:buSzPts val="2200"/>
              <a:buChar char="•"/>
            </a:pPr>
            <a:r>
              <a:rPr lang="en-US" sz="2200"/>
              <a:t>SQLLine for SQL execution</a:t>
            </a:r>
            <a:endParaRPr/>
          </a:p>
          <a:p>
            <a:pPr indent="-274320" lvl="0" marL="274320" rtl="0" algn="l">
              <a:lnSpc>
                <a:spcPct val="100000"/>
              </a:lnSpc>
              <a:spcBef>
                <a:spcPts val="480"/>
              </a:spcBef>
              <a:spcAft>
                <a:spcPts val="0"/>
              </a:spcAft>
              <a:buSzPts val="2200"/>
              <a:buChar char="•"/>
            </a:pPr>
            <a:r>
              <a:rPr lang="en-US" sz="2200"/>
              <a:t>Some REPL, some not</a:t>
            </a:r>
            <a:endParaRPr/>
          </a:p>
          <a:p>
            <a:pPr indent="-274320" lvl="0" marL="274320" rtl="0" algn="l">
              <a:lnSpc>
                <a:spcPct val="100000"/>
              </a:lnSpc>
              <a:spcBef>
                <a:spcPts val="480"/>
              </a:spcBef>
              <a:spcAft>
                <a:spcPts val="0"/>
              </a:spcAft>
              <a:buSzPts val="2200"/>
              <a:buChar char="•"/>
            </a:pPr>
            <a:r>
              <a:rPr lang="en-US" sz="2200"/>
              <a:t>No single convention for options</a:t>
            </a:r>
            <a:endParaRPr/>
          </a:p>
        </p:txBody>
      </p:sp>
      <p:sp>
        <p:nvSpPr>
          <p:cNvPr id="338" name="Google Shape;338;p16"/>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CLI</a:t>
            </a:r>
            <a:endParaRPr/>
          </a:p>
          <a:p>
            <a:pPr indent="-274320" lvl="0" marL="274320" rtl="0" algn="l">
              <a:lnSpc>
                <a:spcPct val="100000"/>
              </a:lnSpc>
              <a:spcBef>
                <a:spcPts val="480"/>
              </a:spcBef>
              <a:spcAft>
                <a:spcPts val="0"/>
              </a:spcAft>
              <a:buSzPts val="2200"/>
              <a:buChar char="•"/>
            </a:pPr>
            <a:r>
              <a:rPr lang="en-US" sz="2200"/>
              <a:t>Based on Picocli</a:t>
            </a:r>
            <a:endParaRPr sz="2200"/>
          </a:p>
          <a:p>
            <a:pPr indent="-274320" lvl="0" marL="274320" rtl="0" algn="l">
              <a:lnSpc>
                <a:spcPct val="100000"/>
              </a:lnSpc>
              <a:spcBef>
                <a:spcPts val="480"/>
              </a:spcBef>
              <a:spcAft>
                <a:spcPts val="0"/>
              </a:spcAft>
              <a:buSzPts val="2200"/>
              <a:buChar char="•"/>
            </a:pPr>
            <a:r>
              <a:rPr lang="en-US" sz="2200"/>
              <a:t>All tools combined</a:t>
            </a:r>
            <a:endParaRPr/>
          </a:p>
          <a:p>
            <a:pPr indent="-274320" lvl="0" marL="274320" rtl="0" algn="l">
              <a:lnSpc>
                <a:spcPct val="100000"/>
              </a:lnSpc>
              <a:spcBef>
                <a:spcPts val="480"/>
              </a:spcBef>
              <a:spcAft>
                <a:spcPts val="0"/>
              </a:spcAft>
              <a:buSzPts val="2200"/>
              <a:buChar char="•"/>
            </a:pPr>
            <a:r>
              <a:rPr lang="en-US" sz="2200"/>
              <a:t>Syntax highlighting</a:t>
            </a:r>
            <a:endParaRPr/>
          </a:p>
          <a:p>
            <a:pPr indent="-274320" lvl="0" marL="274320" rtl="0" algn="l">
              <a:lnSpc>
                <a:spcPct val="100000"/>
              </a:lnSpc>
              <a:spcBef>
                <a:spcPts val="480"/>
              </a:spcBef>
              <a:spcAft>
                <a:spcPts val="0"/>
              </a:spcAft>
              <a:buSzPts val="2200"/>
              <a:buChar char="•"/>
            </a:pPr>
            <a:r>
              <a:rPr lang="en-US" sz="2200"/>
              <a:t>Autocomplete</a:t>
            </a:r>
            <a:endParaRPr/>
          </a:p>
          <a:p>
            <a:pPr indent="-274320" lvl="0" marL="274320" rtl="0" algn="l">
              <a:lnSpc>
                <a:spcPct val="100000"/>
              </a:lnSpc>
              <a:spcBef>
                <a:spcPts val="480"/>
              </a:spcBef>
              <a:spcAft>
                <a:spcPts val="0"/>
              </a:spcAft>
              <a:buSzPts val="2200"/>
              <a:buChar char="•"/>
            </a:pPr>
            <a:r>
              <a:rPr lang="en-US" sz="2200"/>
              <a:t>Interactive mode (REPL)</a:t>
            </a:r>
            <a:endParaRPr/>
          </a:p>
        </p:txBody>
      </p:sp>
      <p:grpSp>
        <p:nvGrpSpPr>
          <p:cNvPr id="339" name="Google Shape;339;p16"/>
          <p:cNvGrpSpPr/>
          <p:nvPr/>
        </p:nvGrpSpPr>
        <p:grpSpPr>
          <a:xfrm>
            <a:off x="10289120" y="1509841"/>
            <a:ext cx="1517586" cy="1103073"/>
            <a:chOff x="3345950" y="1581400"/>
            <a:chExt cx="5500097" cy="3997799"/>
          </a:xfrm>
        </p:grpSpPr>
        <p:sp>
          <p:nvSpPr>
            <p:cNvPr id="340" name="Google Shape;340;p16"/>
            <p:cNvSpPr/>
            <p:nvPr/>
          </p:nvSpPr>
          <p:spPr>
            <a:xfrm>
              <a:off x="5268932" y="4993572"/>
              <a:ext cx="1654135" cy="585627"/>
            </a:xfrm>
            <a:prstGeom prst="rect">
              <a:avLst/>
            </a:prstGeom>
            <a:solidFill>
              <a:schemeClr val="accent2">
                <a:alpha val="29803"/>
              </a:schemeClr>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341" name="Google Shape;341;p16"/>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342" name="Google Shape;342;p16"/>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343" name="Google Shape;343;p16"/>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344" name="Google Shape;344;p16"/>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345" name="Google Shape;345;p16"/>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346" name="Google Shape;346;p16"/>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347" name="Google Shape;347;p16"/>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348" name="Google Shape;348;p16"/>
            <p:cNvSpPr/>
            <p:nvPr/>
          </p:nvSpPr>
          <p:spPr>
            <a:xfrm>
              <a:off x="4299736" y="1581400"/>
              <a:ext cx="3577117" cy="585627"/>
            </a:xfrm>
            <a:prstGeom prst="rect">
              <a:avLst/>
            </a:prstGeom>
            <a:solidFill>
              <a:schemeClr val="accent6"/>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pic>
        <p:nvPicPr>
          <p:cNvPr id="349" name="Google Shape;349;p16"/>
          <p:cNvPicPr preferRelativeResize="0"/>
          <p:nvPr/>
        </p:nvPicPr>
        <p:blipFill rotWithShape="1">
          <a:blip r:embed="rId3">
            <a:alphaModFix/>
          </a:blip>
          <a:srcRect b="0" l="0" r="0" t="0"/>
          <a:stretch/>
        </p:blipFill>
        <p:spPr>
          <a:xfrm>
            <a:off x="7285970" y="4962888"/>
            <a:ext cx="2933700" cy="110642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17"/>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Apache Ignite 3.0 Enhanced with Open Source</a:t>
            </a:r>
            <a:endParaRPr/>
          </a:p>
        </p:txBody>
      </p:sp>
      <p:sp>
        <p:nvSpPr>
          <p:cNvPr id="355" name="Google Shape;355;p17"/>
          <p:cNvSpPr/>
          <p:nvPr/>
        </p:nvSpPr>
        <p:spPr>
          <a:xfrm>
            <a:off x="3236745" y="5565508"/>
            <a:ext cx="1654135" cy="585627"/>
          </a:xfrm>
          <a:prstGeom prst="rect">
            <a:avLst/>
          </a:prstGeom>
          <a:solidFill>
            <a:schemeClr val="accent2"/>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Storage</a:t>
            </a:r>
            <a:endParaRPr/>
          </a:p>
        </p:txBody>
      </p:sp>
      <p:sp>
        <p:nvSpPr>
          <p:cNvPr id="356" name="Google Shape;356;p17"/>
          <p:cNvSpPr/>
          <p:nvPr/>
        </p:nvSpPr>
        <p:spPr>
          <a:xfrm>
            <a:off x="5159726" y="2764505"/>
            <a:ext cx="1654137"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SQL</a:t>
            </a:r>
            <a:endParaRPr/>
          </a:p>
        </p:txBody>
      </p:sp>
      <p:sp>
        <p:nvSpPr>
          <p:cNvPr id="357" name="Google Shape;357;p17"/>
          <p:cNvSpPr/>
          <p:nvPr/>
        </p:nvSpPr>
        <p:spPr>
          <a:xfrm>
            <a:off x="3236746" y="2764505"/>
            <a:ext cx="1654135"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Key-Value</a:t>
            </a:r>
            <a:endParaRPr/>
          </a:p>
        </p:txBody>
      </p:sp>
      <p:sp>
        <p:nvSpPr>
          <p:cNvPr id="358" name="Google Shape;358;p17"/>
          <p:cNvSpPr/>
          <p:nvPr/>
        </p:nvSpPr>
        <p:spPr>
          <a:xfrm>
            <a:off x="8595894" y="2764505"/>
            <a:ext cx="1654136"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Compute</a:t>
            </a:r>
            <a:endParaRPr/>
          </a:p>
        </p:txBody>
      </p:sp>
      <p:sp>
        <p:nvSpPr>
          <p:cNvPr id="359" name="Google Shape;359;p17"/>
          <p:cNvSpPr/>
          <p:nvPr/>
        </p:nvSpPr>
        <p:spPr>
          <a:xfrm>
            <a:off x="3236747" y="36397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Transactions</a:t>
            </a:r>
            <a:endParaRPr/>
          </a:p>
        </p:txBody>
      </p:sp>
      <p:sp>
        <p:nvSpPr>
          <p:cNvPr id="360" name="Google Shape;360;p17"/>
          <p:cNvSpPr/>
          <p:nvPr/>
        </p:nvSpPr>
        <p:spPr>
          <a:xfrm>
            <a:off x="3236745" y="4602647"/>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Network</a:t>
            </a:r>
            <a:endParaRPr/>
          </a:p>
        </p:txBody>
      </p:sp>
      <p:sp>
        <p:nvSpPr>
          <p:cNvPr id="361" name="Google Shape;361;p17"/>
          <p:cNvSpPr/>
          <p:nvPr/>
        </p:nvSpPr>
        <p:spPr>
          <a:xfrm>
            <a:off x="5159726" y="36397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Replication</a:t>
            </a:r>
            <a:endParaRPr/>
          </a:p>
        </p:txBody>
      </p:sp>
      <p:sp>
        <p:nvSpPr>
          <p:cNvPr id="362" name="Google Shape;362;p17"/>
          <p:cNvSpPr/>
          <p:nvPr/>
        </p:nvSpPr>
        <p:spPr>
          <a:xfrm>
            <a:off x="5986794" y="4602646"/>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Clustering</a:t>
            </a:r>
            <a:endParaRPr/>
          </a:p>
        </p:txBody>
      </p:sp>
      <p:sp>
        <p:nvSpPr>
          <p:cNvPr id="363" name="Google Shape;363;p17"/>
          <p:cNvSpPr/>
          <p:nvPr/>
        </p:nvSpPr>
        <p:spPr>
          <a:xfrm>
            <a:off x="3236747" y="1801644"/>
            <a:ext cx="3577117" cy="585627"/>
          </a:xfrm>
          <a:prstGeom prst="rect">
            <a:avLst/>
          </a:prstGeom>
          <a:solidFill>
            <a:schemeClr val="accent6"/>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APIs and Standards</a:t>
            </a:r>
            <a:endParaRPr/>
          </a:p>
        </p:txBody>
      </p:sp>
      <p:pic>
        <p:nvPicPr>
          <p:cNvPr id="364" name="Google Shape;364;p17"/>
          <p:cNvPicPr preferRelativeResize="0"/>
          <p:nvPr/>
        </p:nvPicPr>
        <p:blipFill rotWithShape="1">
          <a:blip r:embed="rId3">
            <a:alphaModFix/>
          </a:blip>
          <a:srcRect b="0" l="0" r="0" t="0"/>
          <a:stretch/>
        </p:blipFill>
        <p:spPr>
          <a:xfrm>
            <a:off x="9648322" y="1879857"/>
            <a:ext cx="979290" cy="369332"/>
          </a:xfrm>
          <a:prstGeom prst="rect">
            <a:avLst/>
          </a:prstGeom>
          <a:noFill/>
          <a:ln>
            <a:noFill/>
          </a:ln>
        </p:spPr>
      </p:pic>
      <p:pic>
        <p:nvPicPr>
          <p:cNvPr id="365" name="Google Shape;365;p17"/>
          <p:cNvPicPr preferRelativeResize="0"/>
          <p:nvPr/>
        </p:nvPicPr>
        <p:blipFill rotWithShape="1">
          <a:blip r:embed="rId4">
            <a:alphaModFix/>
          </a:blip>
          <a:srcRect b="0" l="0" r="0" t="0"/>
          <a:stretch/>
        </p:blipFill>
        <p:spPr>
          <a:xfrm>
            <a:off x="7050495" y="1929463"/>
            <a:ext cx="1172579" cy="319726"/>
          </a:xfrm>
          <a:prstGeom prst="rect">
            <a:avLst/>
          </a:prstGeom>
          <a:noFill/>
          <a:ln>
            <a:noFill/>
          </a:ln>
        </p:spPr>
      </p:pic>
      <p:pic>
        <p:nvPicPr>
          <p:cNvPr descr="Micronaut Logos - Micronaut Framework" id="366" name="Google Shape;366;p17"/>
          <p:cNvPicPr preferRelativeResize="0"/>
          <p:nvPr/>
        </p:nvPicPr>
        <p:blipFill rotWithShape="1">
          <a:blip r:embed="rId5">
            <a:alphaModFix/>
          </a:blip>
          <a:srcRect b="0" l="0" r="0" t="0"/>
          <a:stretch/>
        </p:blipFill>
        <p:spPr>
          <a:xfrm>
            <a:off x="8387184" y="1898760"/>
            <a:ext cx="1172579" cy="369332"/>
          </a:xfrm>
          <a:prstGeom prst="rect">
            <a:avLst/>
          </a:prstGeom>
          <a:noFill/>
          <a:ln>
            <a:noFill/>
          </a:ln>
        </p:spPr>
      </p:pic>
      <p:pic>
        <p:nvPicPr>
          <p:cNvPr id="367" name="Google Shape;367;p17"/>
          <p:cNvPicPr preferRelativeResize="0"/>
          <p:nvPr/>
        </p:nvPicPr>
        <p:blipFill rotWithShape="1">
          <a:blip r:embed="rId6">
            <a:alphaModFix/>
          </a:blip>
          <a:srcRect b="0" l="0" r="0" t="0"/>
          <a:stretch/>
        </p:blipFill>
        <p:spPr>
          <a:xfrm>
            <a:off x="7052529" y="2886436"/>
            <a:ext cx="1304698" cy="308991"/>
          </a:xfrm>
          <a:prstGeom prst="rect">
            <a:avLst/>
          </a:prstGeom>
          <a:noFill/>
          <a:ln>
            <a:noFill/>
          </a:ln>
        </p:spPr>
      </p:pic>
      <p:pic>
        <p:nvPicPr>
          <p:cNvPr descr="@sofastack" id="368" name="Google Shape;368;p17"/>
          <p:cNvPicPr preferRelativeResize="0"/>
          <p:nvPr/>
        </p:nvPicPr>
        <p:blipFill rotWithShape="1">
          <a:blip r:embed="rId7">
            <a:alphaModFix/>
          </a:blip>
          <a:srcRect b="0" l="0" r="0" t="0"/>
          <a:stretch/>
        </p:blipFill>
        <p:spPr>
          <a:xfrm>
            <a:off x="7050495" y="3662574"/>
            <a:ext cx="585627" cy="585627"/>
          </a:xfrm>
          <a:prstGeom prst="rect">
            <a:avLst/>
          </a:prstGeom>
          <a:noFill/>
          <a:ln>
            <a:noFill/>
          </a:ln>
        </p:spPr>
      </p:pic>
      <p:pic>
        <p:nvPicPr>
          <p:cNvPr id="369" name="Google Shape;369;p17"/>
          <p:cNvPicPr preferRelativeResize="0"/>
          <p:nvPr/>
        </p:nvPicPr>
        <p:blipFill rotWithShape="1">
          <a:blip r:embed="rId8">
            <a:alphaModFix/>
          </a:blip>
          <a:srcRect b="0" l="0" r="0" t="0"/>
          <a:stretch/>
        </p:blipFill>
        <p:spPr>
          <a:xfrm>
            <a:off x="7768825" y="4602646"/>
            <a:ext cx="505576" cy="583711"/>
          </a:xfrm>
          <a:prstGeom prst="rect">
            <a:avLst/>
          </a:prstGeom>
          <a:noFill/>
          <a:ln>
            <a:noFill/>
          </a:ln>
        </p:spPr>
      </p:pic>
      <p:pic>
        <p:nvPicPr>
          <p:cNvPr descr="The Netty Project · GitHub" id="370" name="Google Shape;370;p17"/>
          <p:cNvPicPr preferRelativeResize="0"/>
          <p:nvPr/>
        </p:nvPicPr>
        <p:blipFill rotWithShape="1">
          <a:blip r:embed="rId9">
            <a:alphaModFix/>
          </a:blip>
          <a:srcRect b="0" l="0" r="0" t="0"/>
          <a:stretch/>
        </p:blipFill>
        <p:spPr>
          <a:xfrm>
            <a:off x="5159726" y="4602646"/>
            <a:ext cx="583711" cy="583711"/>
          </a:xfrm>
          <a:prstGeom prst="rect">
            <a:avLst/>
          </a:prstGeom>
          <a:noFill/>
          <a:ln>
            <a:noFill/>
          </a:ln>
        </p:spPr>
      </p:pic>
      <p:pic>
        <p:nvPicPr>
          <p:cNvPr id="371" name="Google Shape;371;p17"/>
          <p:cNvPicPr preferRelativeResize="0"/>
          <p:nvPr/>
        </p:nvPicPr>
        <p:blipFill rotWithShape="1">
          <a:blip r:embed="rId10">
            <a:alphaModFix/>
          </a:blip>
          <a:srcRect b="0" l="0" r="0" t="0"/>
          <a:stretch/>
        </p:blipFill>
        <p:spPr>
          <a:xfrm>
            <a:off x="5159726" y="5703589"/>
            <a:ext cx="1119012" cy="30946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18"/>
          <p:cNvSpPr txBox="1"/>
          <p:nvPr>
            <p:ph type="ctrTitle"/>
          </p:nvPr>
        </p:nvSpPr>
        <p:spPr>
          <a:xfrm>
            <a:off x="882816" y="1666430"/>
            <a:ext cx="6178892" cy="3563596"/>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600"/>
              <a:buFont typeface="Nunito Sans"/>
              <a:buNone/>
            </a:pPr>
            <a:r>
              <a:rPr lang="en-US"/>
              <a:t>DIY vs Open-Source:</a:t>
            </a:r>
            <a:br>
              <a:rPr lang="en-US"/>
            </a:br>
            <a:r>
              <a:rPr lang="en-US"/>
              <a:t>Opinionated Guidelines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9"/>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Should We Write Things From Scratch?</a:t>
            </a:r>
            <a:endParaRPr/>
          </a:p>
        </p:txBody>
      </p:sp>
      <p:sp>
        <p:nvSpPr>
          <p:cNvPr id="382" name="Google Shape;382;p19"/>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Do-It-Yourself</a:t>
            </a:r>
            <a:endParaRPr/>
          </a:p>
        </p:txBody>
      </p:sp>
      <p:sp>
        <p:nvSpPr>
          <p:cNvPr id="383" name="Google Shape;383;p19"/>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Use a 3</a:t>
            </a:r>
            <a:r>
              <a:rPr baseline="30000" lang="en-US"/>
              <a:t>rd</a:t>
            </a:r>
            <a:r>
              <a:rPr lang="en-US"/>
              <a:t> Party Dependency</a:t>
            </a:r>
            <a:endParaRPr/>
          </a:p>
        </p:txBody>
      </p:sp>
      <p:sp>
        <p:nvSpPr>
          <p:cNvPr id="384" name="Google Shape;384;p19"/>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lang="en-US"/>
              <a:t>Pros</a:t>
            </a:r>
            <a:endParaRPr/>
          </a:p>
          <a:p>
            <a:pPr indent="-274320" lvl="0" marL="274320" rtl="0" algn="l">
              <a:lnSpc>
                <a:spcPct val="100000"/>
              </a:lnSpc>
              <a:spcBef>
                <a:spcPts val="480"/>
              </a:spcBef>
              <a:spcAft>
                <a:spcPts val="0"/>
              </a:spcAft>
              <a:buSzPts val="2400"/>
              <a:buChar char="•"/>
            </a:pPr>
            <a:r>
              <a:rPr lang="en-US"/>
              <a:t>Fine tune for what you need</a:t>
            </a:r>
            <a:endParaRPr/>
          </a:p>
          <a:p>
            <a:pPr indent="-274320" lvl="0" marL="274320" rtl="0" algn="l">
              <a:lnSpc>
                <a:spcPct val="100000"/>
              </a:lnSpc>
              <a:spcBef>
                <a:spcPts val="480"/>
              </a:spcBef>
              <a:spcAft>
                <a:spcPts val="0"/>
              </a:spcAft>
              <a:buSzPts val="2400"/>
              <a:buChar char="•"/>
            </a:pPr>
            <a:r>
              <a:rPr lang="en-US"/>
              <a:t>Less dependencies</a:t>
            </a:r>
            <a:endParaRPr/>
          </a:p>
          <a:p>
            <a:pPr indent="-274320" lvl="0" marL="274320" rtl="0" algn="l">
              <a:lnSpc>
                <a:spcPct val="100000"/>
              </a:lnSpc>
              <a:spcBef>
                <a:spcPts val="480"/>
              </a:spcBef>
              <a:spcAft>
                <a:spcPts val="0"/>
              </a:spcAft>
              <a:buSzPts val="2400"/>
              <a:buChar char="•"/>
            </a:pPr>
            <a:r>
              <a:rPr lang="en-US"/>
              <a:t>It’s fun! ☺</a:t>
            </a:r>
            <a:endParaRPr/>
          </a:p>
        </p:txBody>
      </p:sp>
      <p:sp>
        <p:nvSpPr>
          <p:cNvPr id="385" name="Google Shape;385;p19"/>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lang="en-US"/>
              <a:t>Pros</a:t>
            </a:r>
            <a:endParaRPr/>
          </a:p>
          <a:p>
            <a:pPr indent="-274320" lvl="0" marL="274320" rtl="0" algn="l">
              <a:lnSpc>
                <a:spcPct val="100000"/>
              </a:lnSpc>
              <a:spcBef>
                <a:spcPts val="480"/>
              </a:spcBef>
              <a:spcAft>
                <a:spcPts val="0"/>
              </a:spcAft>
              <a:buSzPts val="2400"/>
              <a:buChar char="•"/>
            </a:pPr>
            <a:r>
              <a:rPr lang="en-US"/>
              <a:t>Less work (</a:t>
            </a:r>
            <a:r>
              <a:rPr i="1" lang="en-US"/>
              <a:t>usually</a:t>
            </a:r>
            <a:r>
              <a:rPr lang="en-US"/>
              <a:t>) </a:t>
            </a:r>
            <a:endParaRPr/>
          </a:p>
          <a:p>
            <a:pPr indent="-274320" lvl="0" marL="274320" rtl="0" algn="l">
              <a:lnSpc>
                <a:spcPct val="100000"/>
              </a:lnSpc>
              <a:spcBef>
                <a:spcPts val="480"/>
              </a:spcBef>
              <a:spcAft>
                <a:spcPts val="0"/>
              </a:spcAft>
              <a:buSzPts val="2400"/>
              <a:buChar char="•"/>
            </a:pPr>
            <a:r>
              <a:rPr lang="en-US"/>
              <a:t>Benefit from new changes</a:t>
            </a:r>
            <a:endParaRPr/>
          </a:p>
          <a:p>
            <a:pPr indent="-274320" lvl="0" marL="274320" rtl="0" algn="l">
              <a:lnSpc>
                <a:spcPct val="100000"/>
              </a:lnSpc>
              <a:spcBef>
                <a:spcPts val="480"/>
              </a:spcBef>
              <a:spcAft>
                <a:spcPts val="0"/>
              </a:spcAft>
              <a:buSzPts val="2400"/>
              <a:buChar char="•"/>
            </a:pPr>
            <a:r>
              <a:rPr lang="en-US"/>
              <a:t>Help other communities</a:t>
            </a:r>
            <a:endParaRPr/>
          </a:p>
          <a:p>
            <a:pPr indent="-274320" lvl="0" marL="274320" rtl="0" algn="l">
              <a:lnSpc>
                <a:spcPct val="100000"/>
              </a:lnSpc>
              <a:spcBef>
                <a:spcPts val="480"/>
              </a:spcBef>
              <a:spcAft>
                <a:spcPts val="0"/>
              </a:spcAft>
              <a:buSzPts val="2400"/>
              <a:buChar char="•"/>
            </a:pPr>
            <a:r>
              <a:rPr lang="en-US"/>
              <a:t>It’s </a:t>
            </a:r>
            <a:r>
              <a:rPr b="1" lang="en-US"/>
              <a:t>focused</a:t>
            </a:r>
            <a:r>
              <a:rPr lang="en-US"/>
              <a:t> fun! ☺</a:t>
            </a:r>
            <a:endParaRPr/>
          </a:p>
        </p:txBody>
      </p:sp>
      <p:sp>
        <p:nvSpPr>
          <p:cNvPr id="386" name="Google Shape;386;p19"/>
          <p:cNvSpPr txBox="1"/>
          <p:nvPr/>
        </p:nvSpPr>
        <p:spPr>
          <a:xfrm>
            <a:off x="6476999" y="4736064"/>
            <a:ext cx="392974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6"/>
                </a:solidFill>
                <a:latin typeface="Assistant"/>
                <a:ea typeface="Assistant"/>
                <a:cs typeface="Assistant"/>
                <a:sym typeface="Assistant"/>
              </a:rPr>
              <a:t>What is your project’s </a:t>
            </a:r>
            <a:br>
              <a:rPr lang="en-US" sz="1800">
                <a:solidFill>
                  <a:schemeClr val="accent6"/>
                </a:solidFill>
                <a:latin typeface="Assistant"/>
                <a:ea typeface="Assistant"/>
                <a:cs typeface="Assistant"/>
                <a:sym typeface="Assistant"/>
              </a:rPr>
            </a:br>
            <a:r>
              <a:rPr i="1" lang="en-US" sz="1800">
                <a:solidFill>
                  <a:schemeClr val="accent6"/>
                </a:solidFill>
                <a:latin typeface="Assistant"/>
                <a:ea typeface="Assistant"/>
                <a:cs typeface="Assistant"/>
                <a:sym typeface="Assistant"/>
              </a:rPr>
              <a:t>raison d’être</a:t>
            </a:r>
            <a:r>
              <a:rPr lang="en-US" sz="1800">
                <a:solidFill>
                  <a:schemeClr val="accent6"/>
                </a:solidFill>
                <a:latin typeface="Assistant"/>
                <a:ea typeface="Assistant"/>
                <a:cs typeface="Assistant"/>
                <a:sym typeface="Assistant"/>
              </a:rPr>
              <a:t> (”reason to be”)?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
          <p:cNvSpPr txBox="1"/>
          <p:nvPr>
            <p:ph type="title"/>
          </p:nvPr>
        </p:nvSpPr>
        <p:spPr>
          <a:xfrm>
            <a:off x="914399" y="0"/>
            <a:ext cx="9894600" cy="1344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1800"/>
              <a:buFont typeface="Arial"/>
              <a:buNone/>
            </a:pPr>
            <a:r>
              <a:rPr lang="en-US"/>
              <a:t>About Me</a:t>
            </a:r>
            <a:endParaRPr>
              <a:latin typeface="Nunito Sans"/>
              <a:ea typeface="Nunito Sans"/>
              <a:cs typeface="Nunito Sans"/>
              <a:sym typeface="Nunito Sans"/>
            </a:endParaRPr>
          </a:p>
        </p:txBody>
      </p:sp>
      <p:sp>
        <p:nvSpPr>
          <p:cNvPr id="128" name="Google Shape;128;p2"/>
          <p:cNvSpPr txBox="1"/>
          <p:nvPr>
            <p:ph idx="1" type="body"/>
          </p:nvPr>
        </p:nvSpPr>
        <p:spPr>
          <a:xfrm>
            <a:off x="5024924" y="1903625"/>
            <a:ext cx="6728711" cy="4393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480"/>
              </a:spcBef>
              <a:spcAft>
                <a:spcPts val="0"/>
              </a:spcAft>
              <a:buSzPts val="1800"/>
              <a:buNone/>
            </a:pPr>
            <a:r>
              <a:rPr b="1" lang="en-US">
                <a:solidFill>
                  <a:srgbClr val="333333"/>
                </a:solidFill>
                <a:latin typeface="Assistant"/>
                <a:ea typeface="Assistant"/>
                <a:cs typeface="Assistant"/>
                <a:sym typeface="Assistant"/>
              </a:rPr>
              <a:t>Speaker: Stanislav Lukyanov</a:t>
            </a:r>
            <a:endParaRPr/>
          </a:p>
          <a:p>
            <a:pPr indent="0" lvl="0" marL="0" rtl="0" algn="l">
              <a:lnSpc>
                <a:spcPct val="100000"/>
              </a:lnSpc>
              <a:spcBef>
                <a:spcPts val="480"/>
              </a:spcBef>
              <a:spcAft>
                <a:spcPts val="0"/>
              </a:spcAft>
              <a:buClr>
                <a:schemeClr val="dk1"/>
              </a:buClr>
              <a:buSzPts val="1100"/>
              <a:buFont typeface="Arial"/>
              <a:buNone/>
            </a:pPr>
            <a:r>
              <a:t/>
            </a:r>
            <a:endParaRPr sz="1700">
              <a:solidFill>
                <a:srgbClr val="333333"/>
              </a:solidFill>
              <a:latin typeface="Assistant"/>
              <a:ea typeface="Assistant"/>
              <a:cs typeface="Assistant"/>
              <a:sym typeface="Assistant"/>
            </a:endParaRPr>
          </a:p>
          <a:p>
            <a:pPr indent="-336550" lvl="0" marL="457200" rtl="0" algn="l">
              <a:lnSpc>
                <a:spcPct val="100000"/>
              </a:lnSpc>
              <a:spcBef>
                <a:spcPts val="480"/>
              </a:spcBef>
              <a:spcAft>
                <a:spcPts val="0"/>
              </a:spcAft>
              <a:buClr>
                <a:srgbClr val="333333"/>
              </a:buClr>
              <a:buSzPts val="1700"/>
              <a:buFont typeface="Assistant"/>
              <a:buChar char="•"/>
            </a:pPr>
            <a:r>
              <a:rPr lang="en-US" sz="2000">
                <a:solidFill>
                  <a:srgbClr val="333333"/>
                </a:solidFill>
                <a:latin typeface="Assistant"/>
                <a:ea typeface="Assistant"/>
                <a:cs typeface="Assistant"/>
                <a:sym typeface="Assistant"/>
              </a:rPr>
              <a:t>Product @ GridGain, original creators of Apache Ignite</a:t>
            </a:r>
            <a:endParaRPr sz="2000">
              <a:solidFill>
                <a:srgbClr val="333333"/>
              </a:solidFill>
              <a:latin typeface="Assistant"/>
              <a:ea typeface="Assistant"/>
              <a:cs typeface="Assistant"/>
              <a:sym typeface="Assistant"/>
            </a:endParaRPr>
          </a:p>
          <a:p>
            <a:pPr indent="-336550" lvl="0" marL="457200" rtl="0" algn="l">
              <a:lnSpc>
                <a:spcPct val="100000"/>
              </a:lnSpc>
              <a:spcBef>
                <a:spcPts val="0"/>
              </a:spcBef>
              <a:spcAft>
                <a:spcPts val="0"/>
              </a:spcAft>
              <a:buClr>
                <a:srgbClr val="333333"/>
              </a:buClr>
              <a:buSzPts val="1700"/>
              <a:buFont typeface="Assistant"/>
              <a:buChar char="•"/>
            </a:pPr>
            <a:r>
              <a:rPr lang="en-US" sz="2000">
                <a:solidFill>
                  <a:srgbClr val="333333"/>
                </a:solidFill>
                <a:latin typeface="Assistant"/>
                <a:ea typeface="Assistant"/>
                <a:cs typeface="Assistant"/>
                <a:sym typeface="Assistant"/>
              </a:rPr>
              <a:t>Ex-Oracle Java geek</a:t>
            </a:r>
            <a:endParaRPr sz="2000">
              <a:solidFill>
                <a:srgbClr val="333333"/>
              </a:solidFill>
              <a:latin typeface="Assistant"/>
              <a:ea typeface="Assistant"/>
              <a:cs typeface="Assistant"/>
              <a:sym typeface="Assistant"/>
            </a:endParaRPr>
          </a:p>
          <a:p>
            <a:pPr indent="-336550" lvl="0" marL="457200" rtl="0" algn="l">
              <a:lnSpc>
                <a:spcPct val="100000"/>
              </a:lnSpc>
              <a:spcBef>
                <a:spcPts val="0"/>
              </a:spcBef>
              <a:spcAft>
                <a:spcPts val="0"/>
              </a:spcAft>
              <a:buClr>
                <a:srgbClr val="333333"/>
              </a:buClr>
              <a:buSzPts val="1700"/>
              <a:buFont typeface="Assistant"/>
              <a:buChar char="•"/>
            </a:pPr>
            <a:r>
              <a:rPr lang="en-US" sz="2000">
                <a:solidFill>
                  <a:srgbClr val="333333"/>
                </a:solidFill>
                <a:latin typeface="Assistant"/>
                <a:ea typeface="Assistant"/>
                <a:cs typeface="Assistant"/>
                <a:sym typeface="Assistant"/>
              </a:rPr>
              <a:t>5+ years contributor to Apache Ignite</a:t>
            </a:r>
            <a:endParaRPr sz="2000">
              <a:solidFill>
                <a:srgbClr val="333333"/>
              </a:solidFill>
              <a:latin typeface="Assistant"/>
              <a:ea typeface="Assistant"/>
              <a:cs typeface="Assistant"/>
              <a:sym typeface="Assistant"/>
            </a:endParaRPr>
          </a:p>
          <a:p>
            <a:pPr indent="-336550" lvl="0" marL="457200" rtl="0" algn="l">
              <a:lnSpc>
                <a:spcPct val="100000"/>
              </a:lnSpc>
              <a:spcBef>
                <a:spcPts val="0"/>
              </a:spcBef>
              <a:spcAft>
                <a:spcPts val="0"/>
              </a:spcAft>
              <a:buClr>
                <a:srgbClr val="333333"/>
              </a:buClr>
              <a:buSzPts val="1700"/>
              <a:buFont typeface="Assistant"/>
              <a:buChar char="•"/>
            </a:pPr>
            <a:r>
              <a:rPr lang="en-US" sz="2000">
                <a:solidFill>
                  <a:srgbClr val="333333"/>
                </a:solidFill>
                <a:latin typeface="Assistant"/>
                <a:ea typeface="Assistant"/>
                <a:cs typeface="Assistant"/>
                <a:sym typeface="Assistant"/>
              </a:rPr>
              <a:t>Distributed systems and collocated computing advocate</a:t>
            </a:r>
            <a:endParaRPr sz="2000">
              <a:solidFill>
                <a:srgbClr val="333333"/>
              </a:solidFill>
              <a:latin typeface="Assistant"/>
              <a:ea typeface="Assistant"/>
              <a:cs typeface="Assistant"/>
              <a:sym typeface="Assistant"/>
            </a:endParaRPr>
          </a:p>
        </p:txBody>
      </p:sp>
      <p:pic>
        <p:nvPicPr>
          <p:cNvPr id="129" name="Google Shape;129;p2"/>
          <p:cNvPicPr preferRelativeResize="0"/>
          <p:nvPr/>
        </p:nvPicPr>
        <p:blipFill rotWithShape="1">
          <a:blip r:embed="rId3">
            <a:alphaModFix/>
          </a:blip>
          <a:srcRect b="0" l="0" r="0" t="0"/>
          <a:stretch/>
        </p:blipFill>
        <p:spPr>
          <a:xfrm>
            <a:off x="990600" y="1854200"/>
            <a:ext cx="3810000" cy="3810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0"/>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Should We Invent Our Own APIs?</a:t>
            </a:r>
            <a:endParaRPr/>
          </a:p>
        </p:txBody>
      </p:sp>
      <p:sp>
        <p:nvSpPr>
          <p:cNvPr id="392" name="Google Shape;392;p20"/>
          <p:cNvSpPr txBox="1"/>
          <p:nvPr>
            <p:ph idx="1" type="body"/>
          </p:nvPr>
        </p:nvSpPr>
        <p:spPr>
          <a:xfrm>
            <a:off x="815784" y="1643857"/>
            <a:ext cx="10377515"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What Open Standards to Support?</a:t>
            </a:r>
            <a:endParaRPr/>
          </a:p>
        </p:txBody>
      </p:sp>
      <p:sp>
        <p:nvSpPr>
          <p:cNvPr id="393" name="Google Shape;393;p20"/>
          <p:cNvSpPr txBox="1"/>
          <p:nvPr>
            <p:ph idx="2" type="body"/>
          </p:nvPr>
        </p:nvSpPr>
        <p:spPr>
          <a:xfrm>
            <a:off x="815975" y="2277035"/>
            <a:ext cx="10377112" cy="4151313"/>
          </a:xfrm>
          <a:prstGeom prst="rect">
            <a:avLst/>
          </a:prstGeom>
          <a:noFill/>
          <a:ln>
            <a:noFill/>
          </a:ln>
        </p:spPr>
        <p:txBody>
          <a:bodyPr anchorCtr="0" anchor="t" bIns="45700" lIns="91425" spcFirstLastPara="1" rIns="91425" wrap="square" tIns="45700">
            <a:normAutofit/>
          </a:bodyPr>
          <a:lstStyle/>
          <a:p>
            <a:pPr indent="-274320" lvl="0" marL="274320" rtl="0" algn="l">
              <a:lnSpc>
                <a:spcPct val="100000"/>
              </a:lnSpc>
              <a:spcBef>
                <a:spcPts val="0"/>
              </a:spcBef>
              <a:spcAft>
                <a:spcPts val="0"/>
              </a:spcAft>
              <a:buSzPts val="2400"/>
              <a:buChar char="•"/>
            </a:pPr>
            <a:r>
              <a:rPr lang="en-US"/>
              <a:t>Is standard familiar to users?</a:t>
            </a:r>
            <a:endParaRPr/>
          </a:p>
          <a:p>
            <a:pPr indent="-274320" lvl="0" marL="274320" rtl="0" algn="l">
              <a:lnSpc>
                <a:spcPct val="100000"/>
              </a:lnSpc>
              <a:spcBef>
                <a:spcPts val="480"/>
              </a:spcBef>
              <a:spcAft>
                <a:spcPts val="0"/>
              </a:spcAft>
              <a:buSzPts val="2400"/>
              <a:buChar char="•"/>
            </a:pPr>
            <a:r>
              <a:rPr lang="en-US"/>
              <a:t>Can you implement it fully?</a:t>
            </a:r>
            <a:endParaRPr/>
          </a:p>
          <a:p>
            <a:pPr indent="-274320" lvl="0" marL="274320" rtl="0" algn="l">
              <a:lnSpc>
                <a:spcPct val="100000"/>
              </a:lnSpc>
              <a:spcBef>
                <a:spcPts val="480"/>
              </a:spcBef>
              <a:spcAft>
                <a:spcPts val="0"/>
              </a:spcAft>
              <a:buSzPts val="2400"/>
              <a:buChar char="•"/>
            </a:pPr>
            <a:r>
              <a:rPr lang="en-US"/>
              <a:t>Does it open a new ecosystem?</a:t>
            </a:r>
            <a:endParaRPr/>
          </a:p>
          <a:p>
            <a:pPr indent="-274320" lvl="0" marL="274320" rtl="0" algn="l">
              <a:lnSpc>
                <a:spcPct val="100000"/>
              </a:lnSpc>
              <a:spcBef>
                <a:spcPts val="480"/>
              </a:spcBef>
              <a:spcAft>
                <a:spcPts val="0"/>
              </a:spcAft>
              <a:buSzPts val="2400"/>
              <a:buChar char="•"/>
            </a:pPr>
            <a:r>
              <a:rPr lang="en-US"/>
              <a:t>Does it help to design the product?</a:t>
            </a:r>
            <a:endParaRPr/>
          </a:p>
          <a:p>
            <a:pPr indent="-274320" lvl="0" marL="274320" rtl="0" algn="l">
              <a:lnSpc>
                <a:spcPct val="100000"/>
              </a:lnSpc>
              <a:spcBef>
                <a:spcPts val="480"/>
              </a:spcBef>
              <a:spcAft>
                <a:spcPts val="0"/>
              </a:spcAft>
              <a:buSzPts val="2400"/>
              <a:buChar char="•"/>
            </a:pPr>
            <a:r>
              <a:rPr lang="en-US"/>
              <a:t>Does it limit the design?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1"/>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Summary</a:t>
            </a:r>
            <a:endParaRPr/>
          </a:p>
        </p:txBody>
      </p:sp>
      <p:sp>
        <p:nvSpPr>
          <p:cNvPr id="399" name="Google Shape;399;p21"/>
          <p:cNvSpPr txBox="1"/>
          <p:nvPr>
            <p:ph idx="1" type="body"/>
          </p:nvPr>
        </p:nvSpPr>
        <p:spPr>
          <a:xfrm>
            <a:off x="811305" y="1737357"/>
            <a:ext cx="10515600" cy="4239770"/>
          </a:xfrm>
          <a:prstGeom prst="rect">
            <a:avLst/>
          </a:prstGeom>
          <a:noFill/>
          <a:ln>
            <a:noFill/>
          </a:ln>
        </p:spPr>
        <p:txBody>
          <a:bodyPr anchorCtr="0" anchor="t" bIns="45700" lIns="91425" spcFirstLastPara="1" rIns="91425" wrap="square" tIns="45700">
            <a:normAutofit/>
          </a:bodyPr>
          <a:lstStyle/>
          <a:p>
            <a:pPr indent="-274320" lvl="0" marL="274320" marR="0" rtl="0" algn="l">
              <a:lnSpc>
                <a:spcPct val="100000"/>
              </a:lnSpc>
              <a:spcBef>
                <a:spcPts val="0"/>
              </a:spcBef>
              <a:spcAft>
                <a:spcPts val="0"/>
              </a:spcAft>
              <a:buClr>
                <a:srgbClr val="E92027"/>
              </a:buClr>
              <a:buSzPts val="2400"/>
              <a:buFont typeface="Arial"/>
              <a:buChar char="•"/>
            </a:pPr>
            <a:r>
              <a:rPr lang="en-US"/>
              <a:t>Don’t boil the ocean</a:t>
            </a:r>
            <a:endParaRPr/>
          </a:p>
          <a:p>
            <a:pPr indent="-274320" lvl="0" marL="274320" marR="0" rtl="0" algn="l">
              <a:lnSpc>
                <a:spcPct val="100000"/>
              </a:lnSpc>
              <a:spcBef>
                <a:spcPts val="480"/>
              </a:spcBef>
              <a:spcAft>
                <a:spcPts val="0"/>
              </a:spcAft>
              <a:buClr>
                <a:srgbClr val="E92027"/>
              </a:buClr>
              <a:buSzPts val="2400"/>
              <a:buFont typeface="Arial"/>
              <a:buChar char="•"/>
            </a:pPr>
            <a:r>
              <a:rPr lang="en-US"/>
              <a:t>Focus on your project’s mission</a:t>
            </a:r>
            <a:endParaRPr/>
          </a:p>
          <a:p>
            <a:pPr indent="-274320" lvl="0" marL="274320" marR="0" rtl="0" algn="l">
              <a:lnSpc>
                <a:spcPct val="100000"/>
              </a:lnSpc>
              <a:spcBef>
                <a:spcPts val="480"/>
              </a:spcBef>
              <a:spcAft>
                <a:spcPts val="0"/>
              </a:spcAft>
              <a:buClr>
                <a:srgbClr val="E92027"/>
              </a:buClr>
              <a:buSzPts val="2400"/>
              <a:buFont typeface="Arial"/>
              <a:buChar char="•"/>
            </a:pPr>
            <a:r>
              <a:rPr lang="en-US"/>
              <a:t>Help other communities – provide feedback and contribute</a:t>
            </a:r>
            <a:endParaRPr/>
          </a:p>
          <a:p>
            <a:pPr indent="-274320" lvl="0" marL="274320" marR="0" rtl="0" algn="l">
              <a:lnSpc>
                <a:spcPct val="100000"/>
              </a:lnSpc>
              <a:spcBef>
                <a:spcPts val="480"/>
              </a:spcBef>
              <a:spcAft>
                <a:spcPts val="0"/>
              </a:spcAft>
              <a:buClr>
                <a:srgbClr val="E92027"/>
              </a:buClr>
              <a:buSzPts val="2400"/>
              <a:buFont typeface="Arial"/>
              <a:buChar char="•"/>
            </a:pPr>
            <a:r>
              <a:rPr lang="en-US"/>
              <a:t>Choose wisely</a:t>
            </a:r>
            <a:endParaRPr/>
          </a:p>
          <a:p>
            <a:pPr indent="-121920" lvl="0" marL="274320" marR="0" rtl="0" algn="l">
              <a:lnSpc>
                <a:spcPct val="100000"/>
              </a:lnSpc>
              <a:spcBef>
                <a:spcPts val="480"/>
              </a:spcBef>
              <a:spcAft>
                <a:spcPts val="0"/>
              </a:spcAft>
              <a:buClr>
                <a:srgbClr val="E92027"/>
              </a:buClr>
              <a:buSzPts val="2400"/>
              <a:buFont typeface="Arial"/>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2"/>
          <p:cNvSpPr txBox="1"/>
          <p:nvPr>
            <p:ph type="title"/>
          </p:nvPr>
        </p:nvSpPr>
        <p:spPr>
          <a:xfrm>
            <a:off x="914399" y="-1"/>
            <a:ext cx="9894600" cy="13410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latin typeface="Arial"/>
                <a:ea typeface="Arial"/>
                <a:cs typeface="Arial"/>
                <a:sym typeface="Arial"/>
              </a:rPr>
              <a:t>Reach Out</a:t>
            </a:r>
            <a:endParaRPr>
              <a:latin typeface="Arial"/>
              <a:ea typeface="Arial"/>
              <a:cs typeface="Arial"/>
              <a:sym typeface="Arial"/>
            </a:endParaRPr>
          </a:p>
        </p:txBody>
      </p:sp>
      <p:pic>
        <p:nvPicPr>
          <p:cNvPr id="405" name="Google Shape;405;p22"/>
          <p:cNvPicPr preferRelativeResize="0"/>
          <p:nvPr/>
        </p:nvPicPr>
        <p:blipFill rotWithShape="1">
          <a:blip r:embed="rId3">
            <a:alphaModFix/>
          </a:blip>
          <a:srcRect b="0" l="0" r="0" t="0"/>
          <a:stretch/>
        </p:blipFill>
        <p:spPr>
          <a:xfrm>
            <a:off x="1184375" y="4446200"/>
            <a:ext cx="1363750" cy="1363750"/>
          </a:xfrm>
          <a:prstGeom prst="rect">
            <a:avLst/>
          </a:prstGeom>
          <a:noFill/>
          <a:ln>
            <a:noFill/>
          </a:ln>
        </p:spPr>
      </p:pic>
      <p:sp>
        <p:nvSpPr>
          <p:cNvPr id="406" name="Google Shape;406;p22"/>
          <p:cNvSpPr txBox="1"/>
          <p:nvPr>
            <p:ph idx="1" type="body"/>
          </p:nvPr>
        </p:nvSpPr>
        <p:spPr>
          <a:xfrm>
            <a:off x="853425" y="1937025"/>
            <a:ext cx="8702100" cy="22980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SzPts val="275"/>
              <a:buNone/>
            </a:pPr>
            <a:r>
              <a:rPr b="1" lang="en-US" sz="2300">
                <a:latin typeface="Arial"/>
                <a:ea typeface="Arial"/>
                <a:cs typeface="Arial"/>
                <a:sym typeface="Arial"/>
              </a:rPr>
              <a:t>Check out these useful resources:</a:t>
            </a:r>
            <a:endParaRPr b="1" sz="2300">
              <a:latin typeface="Arial"/>
              <a:ea typeface="Arial"/>
              <a:cs typeface="Arial"/>
              <a:sym typeface="Arial"/>
            </a:endParaRPr>
          </a:p>
          <a:p>
            <a:pPr indent="-355600" lvl="0" marL="457200" rtl="0" algn="l">
              <a:lnSpc>
                <a:spcPct val="100000"/>
              </a:lnSpc>
              <a:spcBef>
                <a:spcPts val="2300"/>
              </a:spcBef>
              <a:spcAft>
                <a:spcPts val="0"/>
              </a:spcAft>
              <a:buSzPts val="2000"/>
              <a:buFont typeface="Arial"/>
              <a:buChar char="•"/>
            </a:pPr>
            <a:r>
              <a:rPr lang="en-US" sz="2000" u="sng">
                <a:solidFill>
                  <a:schemeClr val="accent4"/>
                </a:solidFill>
                <a:latin typeface="Arial"/>
                <a:ea typeface="Arial"/>
                <a:cs typeface="Arial"/>
                <a:sym typeface="Arial"/>
                <a:hlinkClick r:id="rId4">
                  <a:extLst>
                    <a:ext uri="{A12FA001-AC4F-418D-AE19-62706E023703}">
                      <ahyp:hlinkClr val="tx"/>
                    </a:ext>
                  </a:extLst>
                </a:hlinkClick>
              </a:rPr>
              <a:t>Free Apache Ignite Training</a:t>
            </a:r>
            <a:r>
              <a:rPr lang="en-US" sz="2000">
                <a:solidFill>
                  <a:schemeClr val="accent4"/>
                </a:solidFill>
                <a:latin typeface="Arial"/>
                <a:ea typeface="Arial"/>
                <a:cs typeface="Arial"/>
                <a:sym typeface="Arial"/>
              </a:rPr>
              <a:t> </a:t>
            </a:r>
            <a:endParaRPr/>
          </a:p>
          <a:p>
            <a:pPr indent="-355600" lvl="0" marL="457200" rtl="0" algn="l">
              <a:lnSpc>
                <a:spcPct val="100000"/>
              </a:lnSpc>
              <a:spcBef>
                <a:spcPts val="0"/>
              </a:spcBef>
              <a:spcAft>
                <a:spcPts val="0"/>
              </a:spcAft>
              <a:buSzPts val="2000"/>
              <a:buFont typeface="Arial"/>
              <a:buChar char="•"/>
            </a:pPr>
            <a:r>
              <a:rPr lang="en-US" sz="2000" u="sng">
                <a:solidFill>
                  <a:schemeClr val="accent4"/>
                </a:solidFill>
                <a:latin typeface="Arial"/>
                <a:ea typeface="Arial"/>
                <a:cs typeface="Arial"/>
                <a:sym typeface="Arial"/>
                <a:hlinkClick r:id="rId5">
                  <a:extLst>
                    <a:ext uri="{A12FA001-AC4F-418D-AE19-62706E023703}">
                      <ahyp:hlinkClr val="tx"/>
                    </a:ext>
                  </a:extLst>
                </a:hlinkClick>
              </a:rPr>
              <a:t>Ignite Summit – Virtual Community Conference</a:t>
            </a:r>
            <a:endParaRPr sz="2000" u="sng">
              <a:solidFill>
                <a:schemeClr val="accent4"/>
              </a:solidFill>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u="sng">
                <a:solidFill>
                  <a:schemeClr val="accent4"/>
                </a:solidFill>
                <a:latin typeface="Arial"/>
                <a:ea typeface="Arial"/>
                <a:cs typeface="Arial"/>
                <a:sym typeface="Arial"/>
                <a:hlinkClick r:id="rId6">
                  <a:extLst>
                    <a:ext uri="{A12FA001-AC4F-418D-AE19-62706E023703}">
                      <ahyp:hlinkClr val="tx"/>
                    </a:ext>
                  </a:extLst>
                </a:hlinkClick>
              </a:rPr>
              <a:t>Product Demo: The GridGain Unified Real-Time Data Platform</a:t>
            </a:r>
            <a:endParaRPr sz="2000" u="sng">
              <a:solidFill>
                <a:schemeClr val="accent4"/>
              </a:solidFill>
              <a:latin typeface="Arial"/>
              <a:ea typeface="Arial"/>
              <a:cs typeface="Arial"/>
              <a:sym typeface="Arial"/>
            </a:endParaRPr>
          </a:p>
          <a:p>
            <a:pPr indent="-355600" lvl="0" marL="457200" rtl="0" algn="l">
              <a:lnSpc>
                <a:spcPct val="100000"/>
              </a:lnSpc>
              <a:spcBef>
                <a:spcPts val="0"/>
              </a:spcBef>
              <a:spcAft>
                <a:spcPts val="0"/>
              </a:spcAft>
              <a:buSzPts val="2000"/>
              <a:buFont typeface="Arial"/>
              <a:buChar char="•"/>
            </a:pPr>
            <a:r>
              <a:rPr lang="en-US" sz="2000" u="sng">
                <a:solidFill>
                  <a:schemeClr val="accent4"/>
                </a:solidFill>
                <a:latin typeface="Arial"/>
                <a:ea typeface="Arial"/>
                <a:cs typeface="Arial"/>
                <a:sym typeface="Arial"/>
                <a:hlinkClick r:id="rId7">
                  <a:extLst>
                    <a:ext uri="{A12FA001-AC4F-418D-AE19-62706E023703}">
                      <ahyp:hlinkClr val="tx"/>
                    </a:ext>
                  </a:extLst>
                </a:hlinkClick>
              </a:rPr>
              <a:t>Apache Ignite Community </a:t>
            </a:r>
            <a:endParaRPr sz="2000">
              <a:solidFill>
                <a:schemeClr val="accent4"/>
              </a:solidFill>
              <a:latin typeface="Arial"/>
              <a:ea typeface="Arial"/>
              <a:cs typeface="Arial"/>
              <a:sym typeface="Arial"/>
            </a:endParaRPr>
          </a:p>
          <a:p>
            <a:pPr indent="-228600" lvl="0" marL="457200" rtl="0" algn="l">
              <a:lnSpc>
                <a:spcPct val="100000"/>
              </a:lnSpc>
              <a:spcBef>
                <a:spcPts val="0"/>
              </a:spcBef>
              <a:spcAft>
                <a:spcPts val="0"/>
              </a:spcAft>
              <a:buSzPts val="2000"/>
              <a:buFont typeface="Arial"/>
              <a:buNone/>
            </a:pPr>
            <a:r>
              <a:t/>
            </a:r>
            <a:endParaRPr sz="2000">
              <a:highlight>
                <a:srgbClr val="FFFFFF"/>
              </a:highlight>
              <a:latin typeface="Arial"/>
              <a:ea typeface="Arial"/>
              <a:cs typeface="Arial"/>
              <a:sym typeface="Arial"/>
            </a:endParaRPr>
          </a:p>
          <a:p>
            <a:pPr indent="0" lvl="0" marL="0" rtl="0" algn="l">
              <a:lnSpc>
                <a:spcPct val="80000"/>
              </a:lnSpc>
              <a:spcBef>
                <a:spcPts val="2300"/>
              </a:spcBef>
              <a:spcAft>
                <a:spcPts val="0"/>
              </a:spcAft>
              <a:buSzPts val="275"/>
              <a:buNone/>
            </a:pPr>
            <a:r>
              <a:t/>
            </a:r>
            <a:endParaRPr sz="550">
              <a:latin typeface="Arial"/>
              <a:ea typeface="Arial"/>
              <a:cs typeface="Arial"/>
              <a:sym typeface="Arial"/>
            </a:endParaRPr>
          </a:p>
        </p:txBody>
      </p:sp>
      <p:sp>
        <p:nvSpPr>
          <p:cNvPr id="407" name="Google Shape;407;p22"/>
          <p:cNvSpPr txBox="1"/>
          <p:nvPr/>
        </p:nvSpPr>
        <p:spPr>
          <a:xfrm>
            <a:off x="2985550" y="4709125"/>
            <a:ext cx="4868400" cy="1329051"/>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2300"/>
              </a:spcAft>
              <a:buClr>
                <a:schemeClr val="dk1"/>
              </a:buClr>
              <a:buSzPts val="2400"/>
              <a:buFont typeface="Arial"/>
              <a:buNone/>
            </a:pPr>
            <a:r>
              <a:rPr lang="en-US" sz="2400">
                <a:solidFill>
                  <a:schemeClr val="dk1"/>
                </a:solidFill>
                <a:latin typeface="Arial"/>
                <a:ea typeface="Arial"/>
                <a:cs typeface="Arial"/>
                <a:sym typeface="Arial"/>
              </a:rPr>
              <a:t>E-mail: </a:t>
            </a:r>
            <a:br>
              <a:rPr lang="en-US" sz="2400">
                <a:solidFill>
                  <a:schemeClr val="dk1"/>
                </a:solidFill>
                <a:latin typeface="Arial"/>
                <a:ea typeface="Arial"/>
                <a:cs typeface="Arial"/>
                <a:sym typeface="Arial"/>
              </a:rPr>
            </a:br>
            <a:r>
              <a:rPr b="1" lang="en-US" sz="2400">
                <a:solidFill>
                  <a:schemeClr val="dk1"/>
                </a:solidFill>
                <a:latin typeface="Arial"/>
                <a:ea typeface="Arial"/>
                <a:cs typeface="Arial"/>
                <a:sym typeface="Arial"/>
              </a:rPr>
              <a:t>stan@gridgain.com</a:t>
            </a:r>
            <a:endParaRPr b="1" sz="2400">
              <a:solidFill>
                <a:schemeClr val="dk1"/>
              </a:solidFill>
              <a:latin typeface="Arial"/>
              <a:ea typeface="Arial"/>
              <a:cs typeface="Arial"/>
              <a:sym typeface="Arial"/>
            </a:endParaRPr>
          </a:p>
        </p:txBody>
      </p:sp>
      <p:pic>
        <p:nvPicPr>
          <p:cNvPr id="408" name="Google Shape;408;p22"/>
          <p:cNvPicPr preferRelativeResize="0"/>
          <p:nvPr/>
        </p:nvPicPr>
        <p:blipFill rotWithShape="1">
          <a:blip r:embed="rId8">
            <a:alphaModFix/>
          </a:blip>
          <a:srcRect b="0" l="0" r="0" t="0"/>
          <a:stretch/>
        </p:blipFill>
        <p:spPr>
          <a:xfrm>
            <a:off x="9144050" y="1920199"/>
            <a:ext cx="2331675" cy="2331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Agenda</a:t>
            </a:r>
            <a:endParaRPr/>
          </a:p>
        </p:txBody>
      </p:sp>
      <p:sp>
        <p:nvSpPr>
          <p:cNvPr id="135" name="Google Shape;135;p3"/>
          <p:cNvSpPr txBox="1"/>
          <p:nvPr>
            <p:ph idx="1" type="body"/>
          </p:nvPr>
        </p:nvSpPr>
        <p:spPr>
          <a:xfrm>
            <a:off x="811305" y="1737357"/>
            <a:ext cx="10515600" cy="4239770"/>
          </a:xfrm>
          <a:prstGeom prst="rect">
            <a:avLst/>
          </a:prstGeom>
          <a:noFill/>
          <a:ln>
            <a:noFill/>
          </a:ln>
        </p:spPr>
        <p:txBody>
          <a:bodyPr anchorCtr="0" anchor="t" bIns="45700" lIns="91425" spcFirstLastPara="1" rIns="91425" wrap="square" tIns="45700">
            <a:normAutofit/>
          </a:bodyPr>
          <a:lstStyle/>
          <a:p>
            <a:pPr indent="-274320" lvl="0" marL="274320" marR="0" rtl="0" algn="l">
              <a:lnSpc>
                <a:spcPct val="100000"/>
              </a:lnSpc>
              <a:spcBef>
                <a:spcPts val="0"/>
              </a:spcBef>
              <a:spcAft>
                <a:spcPts val="0"/>
              </a:spcAft>
              <a:buClr>
                <a:srgbClr val="E92027"/>
              </a:buClr>
              <a:buSzPts val="2400"/>
              <a:buFont typeface="Arial"/>
              <a:buChar char="•"/>
            </a:pPr>
            <a:r>
              <a:rPr lang="en-US"/>
              <a:t>What is Apache Ignite (3.0)</a:t>
            </a:r>
            <a:endParaRPr/>
          </a:p>
          <a:p>
            <a:pPr indent="-274320" lvl="0" marL="274320" marR="0" rtl="0" algn="l">
              <a:lnSpc>
                <a:spcPct val="100000"/>
              </a:lnSpc>
              <a:spcBef>
                <a:spcPts val="480"/>
              </a:spcBef>
              <a:spcAft>
                <a:spcPts val="0"/>
              </a:spcAft>
              <a:buClr>
                <a:srgbClr val="E92027"/>
              </a:buClr>
              <a:buSzPts val="2400"/>
              <a:buFont typeface="Arial"/>
              <a:buChar char="•"/>
            </a:pPr>
            <a:r>
              <a:rPr lang="en-US"/>
              <a:t>Using OSS Components in Apache Ignite 3.0</a:t>
            </a:r>
            <a:endParaRPr/>
          </a:p>
          <a:p>
            <a:pPr indent="-274320" lvl="0" marL="274320" marR="0" rtl="0" algn="l">
              <a:lnSpc>
                <a:spcPct val="100000"/>
              </a:lnSpc>
              <a:spcBef>
                <a:spcPts val="480"/>
              </a:spcBef>
              <a:spcAft>
                <a:spcPts val="0"/>
              </a:spcAft>
              <a:buClr>
                <a:srgbClr val="E92027"/>
              </a:buClr>
              <a:buSzPts val="2400"/>
              <a:buFont typeface="Arial"/>
              <a:buChar char="•"/>
            </a:pPr>
            <a:r>
              <a:rPr lang="en-US"/>
              <a:t>Open-Source vs DIY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4"/>
          <p:cNvSpPr txBox="1"/>
          <p:nvPr>
            <p:ph type="ctrTitle"/>
          </p:nvPr>
        </p:nvSpPr>
        <p:spPr>
          <a:xfrm>
            <a:off x="882816" y="1666430"/>
            <a:ext cx="6178892" cy="3563596"/>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600"/>
              <a:buFont typeface="Nunito Sans"/>
              <a:buNone/>
            </a:pPr>
            <a:r>
              <a:rPr lang="en-US"/>
              <a:t>What is Apache Ignite (3.0)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5"/>
          <p:cNvSpPr txBox="1"/>
          <p:nvPr>
            <p:ph type="title"/>
          </p:nvPr>
        </p:nvSpPr>
        <p:spPr>
          <a:xfrm>
            <a:off x="914400" y="-2"/>
            <a:ext cx="9877200" cy="1344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1800"/>
              <a:buFont typeface="Arial"/>
              <a:buNone/>
            </a:pPr>
            <a:r>
              <a:rPr lang="en-US"/>
              <a:t>What is Apache Ignite?</a:t>
            </a:r>
            <a:endParaRPr/>
          </a:p>
        </p:txBody>
      </p:sp>
      <p:sp>
        <p:nvSpPr>
          <p:cNvPr id="147" name="Google Shape;147;p5"/>
          <p:cNvSpPr/>
          <p:nvPr>
            <p:ph idx="2" type="tbl"/>
          </p:nvPr>
        </p:nvSpPr>
        <p:spPr>
          <a:xfrm>
            <a:off x="880325" y="1718850"/>
            <a:ext cx="10644300" cy="191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202122"/>
              </a:buClr>
              <a:buSzPts val="1400"/>
              <a:buFont typeface="Arial"/>
              <a:buNone/>
            </a:pPr>
            <a:r>
              <a:rPr b="1" i="0" lang="en-US" sz="1700" u="none" cap="none" strike="noStrike">
                <a:solidFill>
                  <a:srgbClr val="202122"/>
                </a:solidFill>
                <a:highlight>
                  <a:srgbClr val="FFFFFF"/>
                </a:highlight>
                <a:latin typeface="Arial"/>
                <a:ea typeface="Arial"/>
                <a:cs typeface="Arial"/>
                <a:sym typeface="Arial"/>
              </a:rPr>
              <a:t>Apache Ignite </a:t>
            </a:r>
            <a:r>
              <a:rPr b="0" i="0" lang="en-US" sz="1700" u="none" cap="none" strike="noStrike">
                <a:solidFill>
                  <a:srgbClr val="202122"/>
                </a:solidFill>
                <a:highlight>
                  <a:srgbClr val="FFFFFF"/>
                </a:highlight>
                <a:latin typeface="Arial"/>
                <a:ea typeface="Arial"/>
                <a:cs typeface="Arial"/>
                <a:sym typeface="Arial"/>
              </a:rPr>
              <a:t>is a distributed database management system for high-performance computing and can be used as a cache or a memory-centric database. It offers SQL, key-value API, ACID transactions, and colocated compute processing data in RAM or in disk-based persistent store.</a:t>
            </a:r>
            <a:endParaRPr/>
          </a:p>
          <a:p>
            <a:pPr indent="0" lvl="0" marL="0" marR="0" rtl="0" algn="l">
              <a:spcBef>
                <a:spcPts val="0"/>
              </a:spcBef>
              <a:spcAft>
                <a:spcPts val="0"/>
              </a:spcAft>
              <a:buClr>
                <a:schemeClr val="dk1"/>
              </a:buClr>
              <a:buSzPts val="1400"/>
              <a:buFont typeface="Arial"/>
              <a:buNone/>
            </a:pPr>
            <a:r>
              <a:t/>
            </a:r>
            <a:endParaRPr b="0" i="0" sz="800" u="none" cap="none" strike="noStrike">
              <a:solidFill>
                <a:srgbClr val="202122"/>
              </a:solidFill>
              <a:highlight>
                <a:srgbClr val="FFFFFF"/>
              </a:highlight>
              <a:latin typeface="Arial"/>
              <a:ea typeface="Arial"/>
              <a:cs typeface="Arial"/>
              <a:sym typeface="Arial"/>
            </a:endParaRPr>
          </a:p>
          <a:p>
            <a:pPr indent="0" lvl="0" marL="0" marR="0" rtl="0" algn="l">
              <a:spcBef>
                <a:spcPts val="0"/>
              </a:spcBef>
              <a:spcAft>
                <a:spcPts val="0"/>
              </a:spcAft>
              <a:buClr>
                <a:schemeClr val="dk1"/>
              </a:buClr>
              <a:buSzPts val="1400"/>
              <a:buFont typeface="Arial"/>
              <a:buNone/>
            </a:pPr>
            <a:r>
              <a:t/>
            </a:r>
            <a:endParaRPr b="0" i="0" sz="1800" u="none" cap="none" strike="noStrike">
              <a:solidFill>
                <a:srgbClr val="202122"/>
              </a:solidFill>
              <a:highlight>
                <a:srgbClr val="FFFFFF"/>
              </a:highlight>
              <a:latin typeface="Arial"/>
              <a:ea typeface="Arial"/>
              <a:cs typeface="Arial"/>
              <a:sym typeface="Arial"/>
            </a:endParaRPr>
          </a:p>
          <a:p>
            <a:pPr indent="0" lvl="0" marL="0" marR="0" rtl="0" algn="l">
              <a:spcBef>
                <a:spcPts val="0"/>
              </a:spcBef>
              <a:spcAft>
                <a:spcPts val="0"/>
              </a:spcAft>
              <a:buClr>
                <a:srgbClr val="202122"/>
              </a:buClr>
              <a:buSzPts val="1400"/>
              <a:buFont typeface="Arial"/>
              <a:buNone/>
            </a:pPr>
            <a:r>
              <a:rPr b="1" i="0" lang="en-US" sz="2000" u="none" cap="none" strike="noStrike">
                <a:solidFill>
                  <a:srgbClr val="202122"/>
                </a:solidFill>
                <a:highlight>
                  <a:srgbClr val="FFFFFF"/>
                </a:highlight>
                <a:latin typeface="Arial"/>
                <a:ea typeface="Arial"/>
                <a:cs typeface="Arial"/>
                <a:sym typeface="Arial"/>
              </a:rPr>
              <a:t>Apache Ignite can help to:</a:t>
            </a:r>
            <a:endParaRPr b="1" i="0" sz="2000" u="none" cap="none" strike="noStrike">
              <a:solidFill>
                <a:srgbClr val="202122"/>
              </a:solidFill>
              <a:highlight>
                <a:srgbClr val="FFFFFF"/>
              </a:highlight>
              <a:latin typeface="Arial"/>
              <a:ea typeface="Arial"/>
              <a:cs typeface="Arial"/>
              <a:sym typeface="Arial"/>
            </a:endParaRPr>
          </a:p>
        </p:txBody>
      </p:sp>
      <p:pic>
        <p:nvPicPr>
          <p:cNvPr id="148" name="Google Shape;148;p5"/>
          <p:cNvPicPr preferRelativeResize="0"/>
          <p:nvPr/>
        </p:nvPicPr>
        <p:blipFill rotWithShape="1">
          <a:blip r:embed="rId3">
            <a:alphaModFix/>
          </a:blip>
          <a:srcRect b="0" l="0" r="0" t="0"/>
          <a:stretch/>
        </p:blipFill>
        <p:spPr>
          <a:xfrm>
            <a:off x="914400" y="3973100"/>
            <a:ext cx="993626" cy="993626"/>
          </a:xfrm>
          <a:prstGeom prst="rect">
            <a:avLst/>
          </a:prstGeom>
          <a:noFill/>
          <a:ln>
            <a:noFill/>
          </a:ln>
        </p:spPr>
      </p:pic>
      <p:pic>
        <p:nvPicPr>
          <p:cNvPr id="149" name="Google Shape;149;p5"/>
          <p:cNvPicPr preferRelativeResize="0"/>
          <p:nvPr/>
        </p:nvPicPr>
        <p:blipFill rotWithShape="1">
          <a:blip r:embed="rId4">
            <a:alphaModFix/>
          </a:blip>
          <a:srcRect b="0" l="0" r="0" t="0"/>
          <a:stretch/>
        </p:blipFill>
        <p:spPr>
          <a:xfrm>
            <a:off x="4748400" y="3954800"/>
            <a:ext cx="1030211" cy="1030211"/>
          </a:xfrm>
          <a:prstGeom prst="rect">
            <a:avLst/>
          </a:prstGeom>
          <a:noFill/>
          <a:ln>
            <a:noFill/>
          </a:ln>
        </p:spPr>
      </p:pic>
      <p:pic>
        <p:nvPicPr>
          <p:cNvPr id="150" name="Google Shape;150;p5"/>
          <p:cNvPicPr preferRelativeResize="0"/>
          <p:nvPr/>
        </p:nvPicPr>
        <p:blipFill rotWithShape="1">
          <a:blip r:embed="rId5">
            <a:alphaModFix/>
          </a:blip>
          <a:srcRect b="0" l="0" r="0" t="0"/>
          <a:stretch/>
        </p:blipFill>
        <p:spPr>
          <a:xfrm>
            <a:off x="8348400" y="3962400"/>
            <a:ext cx="993626" cy="1030202"/>
          </a:xfrm>
          <a:prstGeom prst="rect">
            <a:avLst/>
          </a:prstGeom>
          <a:noFill/>
          <a:ln>
            <a:noFill/>
          </a:ln>
        </p:spPr>
      </p:pic>
      <p:sp>
        <p:nvSpPr>
          <p:cNvPr id="151" name="Google Shape;151;p5"/>
          <p:cNvSpPr txBox="1"/>
          <p:nvPr/>
        </p:nvSpPr>
        <p:spPr>
          <a:xfrm>
            <a:off x="880325" y="5238400"/>
            <a:ext cx="3264300" cy="9234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600"/>
              <a:buFont typeface="Arial"/>
              <a:buNone/>
            </a:pPr>
            <a:r>
              <a:rPr lang="en-US" sz="1600">
                <a:solidFill>
                  <a:schemeClr val="dk1"/>
                </a:solidFill>
                <a:highlight>
                  <a:srgbClr val="FFFFFF"/>
                </a:highlight>
                <a:latin typeface="Arial"/>
                <a:ea typeface="Arial"/>
                <a:cs typeface="Arial"/>
                <a:sym typeface="Arial"/>
              </a:rPr>
              <a:t>Build real-time and event-driven solutions that process data with in-memory speed</a:t>
            </a:r>
            <a:endParaRPr sz="1800">
              <a:solidFill>
                <a:schemeClr val="dk1"/>
              </a:solidFill>
              <a:latin typeface="Arial"/>
              <a:ea typeface="Arial"/>
              <a:cs typeface="Arial"/>
              <a:sym typeface="Arial"/>
            </a:endParaRPr>
          </a:p>
        </p:txBody>
      </p:sp>
      <p:sp>
        <p:nvSpPr>
          <p:cNvPr id="152" name="Google Shape;152;p5"/>
          <p:cNvSpPr txBox="1"/>
          <p:nvPr/>
        </p:nvSpPr>
        <p:spPr>
          <a:xfrm>
            <a:off x="4596000" y="5346250"/>
            <a:ext cx="3423300" cy="6771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600"/>
              <a:buFont typeface="Arial"/>
              <a:buNone/>
            </a:pPr>
            <a:r>
              <a:rPr lang="en-US" sz="1600">
                <a:solidFill>
                  <a:schemeClr val="dk1"/>
                </a:solidFill>
                <a:highlight>
                  <a:srgbClr val="FFFFFF"/>
                </a:highlight>
                <a:latin typeface="Arial"/>
                <a:ea typeface="Arial"/>
                <a:cs typeface="Arial"/>
                <a:sym typeface="Arial"/>
              </a:rPr>
              <a:t>Scale up and out across available memory and disk capacity</a:t>
            </a:r>
            <a:endParaRPr sz="1600">
              <a:solidFill>
                <a:schemeClr val="dk1"/>
              </a:solidFill>
              <a:latin typeface="Arial"/>
              <a:ea typeface="Arial"/>
              <a:cs typeface="Arial"/>
              <a:sym typeface="Arial"/>
            </a:endParaRPr>
          </a:p>
        </p:txBody>
      </p:sp>
      <p:sp>
        <p:nvSpPr>
          <p:cNvPr id="153" name="Google Shape;153;p5"/>
          <p:cNvSpPr txBox="1"/>
          <p:nvPr/>
        </p:nvSpPr>
        <p:spPr>
          <a:xfrm>
            <a:off x="8348400" y="5346250"/>
            <a:ext cx="3176100" cy="9234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600"/>
              <a:buFont typeface="Arial"/>
              <a:buNone/>
            </a:pPr>
            <a:r>
              <a:rPr lang="en-US" sz="1600">
                <a:solidFill>
                  <a:schemeClr val="dk1"/>
                </a:solidFill>
                <a:highlight>
                  <a:srgbClr val="FFFFFF"/>
                </a:highlight>
                <a:latin typeface="Arial"/>
                <a:ea typeface="Arial"/>
                <a:cs typeface="Arial"/>
                <a:sym typeface="Arial"/>
              </a:rPr>
              <a:t>Take advantage of built-in SQL, high-performance computing and real-time processing APIs</a:t>
            </a:r>
            <a:endParaRPr sz="16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6"/>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Apache Ignite 3.0</a:t>
            </a:r>
            <a:endParaRPr/>
          </a:p>
        </p:txBody>
      </p:sp>
      <p:sp>
        <p:nvSpPr>
          <p:cNvPr id="159" name="Google Shape;159;p6"/>
          <p:cNvSpPr txBox="1"/>
          <p:nvPr>
            <p:ph idx="1" type="body"/>
          </p:nvPr>
        </p:nvSpPr>
        <p:spPr>
          <a:xfrm>
            <a:off x="815784" y="1643857"/>
            <a:ext cx="10377515"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Goals: Modernization and Usability</a:t>
            </a:r>
            <a:endParaRPr/>
          </a:p>
        </p:txBody>
      </p:sp>
      <p:sp>
        <p:nvSpPr>
          <p:cNvPr id="160" name="Google Shape;160;p6"/>
          <p:cNvSpPr txBox="1"/>
          <p:nvPr>
            <p:ph idx="2" type="body"/>
          </p:nvPr>
        </p:nvSpPr>
        <p:spPr>
          <a:xfrm>
            <a:off x="815975" y="2277035"/>
            <a:ext cx="10377112"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lang="en-US"/>
              <a:t>Modernize APIs and DX</a:t>
            </a:r>
            <a:endParaRPr/>
          </a:p>
          <a:p>
            <a:pPr indent="-274320" lvl="0" marL="274320" rtl="0" algn="l">
              <a:lnSpc>
                <a:spcPct val="100000"/>
              </a:lnSpc>
              <a:spcBef>
                <a:spcPts val="480"/>
              </a:spcBef>
              <a:spcAft>
                <a:spcPts val="0"/>
              </a:spcAft>
              <a:buSzPts val="2400"/>
              <a:buChar char="•"/>
            </a:pPr>
            <a:r>
              <a:rPr lang="en-US"/>
              <a:t>Rework legacy APIs</a:t>
            </a:r>
            <a:endParaRPr/>
          </a:p>
          <a:p>
            <a:pPr indent="-274320" lvl="0" marL="274320" rtl="0" algn="l">
              <a:lnSpc>
                <a:spcPct val="100000"/>
              </a:lnSpc>
              <a:spcBef>
                <a:spcPts val="480"/>
              </a:spcBef>
              <a:spcAft>
                <a:spcPts val="0"/>
              </a:spcAft>
              <a:buSzPts val="2400"/>
              <a:buChar char="•"/>
            </a:pPr>
            <a:r>
              <a:rPr lang="en-US"/>
              <a:t>Improve configuration usability</a:t>
            </a:r>
            <a:endParaRPr/>
          </a:p>
          <a:p>
            <a:pPr indent="-274320" lvl="0" marL="274320" rtl="0" algn="l">
              <a:lnSpc>
                <a:spcPct val="100000"/>
              </a:lnSpc>
              <a:spcBef>
                <a:spcPts val="480"/>
              </a:spcBef>
              <a:spcAft>
                <a:spcPts val="0"/>
              </a:spcAft>
              <a:buSzPts val="2400"/>
              <a:buChar char="•"/>
            </a:pPr>
            <a:r>
              <a:rPr lang="en-US"/>
              <a:t>Address common pitfalls</a:t>
            </a:r>
            <a:endParaRPr/>
          </a:p>
          <a:p>
            <a:pPr indent="0" lvl="0" marL="0" rtl="0" algn="l">
              <a:lnSpc>
                <a:spcPct val="100000"/>
              </a:lnSpc>
              <a:spcBef>
                <a:spcPts val="480"/>
              </a:spcBef>
              <a:spcAft>
                <a:spcPts val="0"/>
              </a:spcAft>
              <a:buSzPts val="2400"/>
              <a:buNone/>
            </a:pPr>
            <a:r>
              <a:t/>
            </a:r>
            <a:endParaRPr/>
          </a:p>
          <a:p>
            <a:pPr indent="0" lvl="0" marL="0" rtl="0" algn="l">
              <a:lnSpc>
                <a:spcPct val="100000"/>
              </a:lnSpc>
              <a:spcBef>
                <a:spcPts val="480"/>
              </a:spcBef>
              <a:spcAft>
                <a:spcPts val="0"/>
              </a:spcAft>
              <a:buSzPts val="2400"/>
              <a:buNone/>
            </a:pPr>
            <a:r>
              <a:rPr lang="en-US"/>
              <a:t>Modernize internals</a:t>
            </a:r>
            <a:endParaRPr/>
          </a:p>
          <a:p>
            <a:pPr indent="-274320" lvl="0" marL="274320" rtl="0" algn="l">
              <a:lnSpc>
                <a:spcPct val="100000"/>
              </a:lnSpc>
              <a:spcBef>
                <a:spcPts val="480"/>
              </a:spcBef>
              <a:spcAft>
                <a:spcPts val="0"/>
              </a:spcAft>
              <a:buSzPts val="2400"/>
              <a:buChar char="•"/>
            </a:pPr>
            <a:r>
              <a:rPr lang="en-US"/>
              <a:t>Solve architectural pain points</a:t>
            </a:r>
            <a:endParaRPr/>
          </a:p>
          <a:p>
            <a:pPr indent="-274320" lvl="0" marL="274320" rtl="0" algn="l">
              <a:lnSpc>
                <a:spcPct val="100000"/>
              </a:lnSpc>
              <a:spcBef>
                <a:spcPts val="480"/>
              </a:spcBef>
              <a:spcAft>
                <a:spcPts val="0"/>
              </a:spcAft>
              <a:buSzPts val="2400"/>
              <a:buChar char="•"/>
            </a:pPr>
            <a:r>
              <a:rPr lang="en-US"/>
              <a:t>Upgrade to modern protocols</a:t>
            </a:r>
            <a:endParaRPr/>
          </a:p>
          <a:p>
            <a:pPr indent="-274320" lvl="0" marL="274320" rtl="0" algn="l">
              <a:lnSpc>
                <a:spcPct val="100000"/>
              </a:lnSpc>
              <a:spcBef>
                <a:spcPts val="480"/>
              </a:spcBef>
              <a:spcAft>
                <a:spcPts val="0"/>
              </a:spcAft>
              <a:buSzPts val="2400"/>
              <a:buChar char="•"/>
            </a:pPr>
            <a:r>
              <a:rPr lang="en-US"/>
              <a:t>Future-proof as possible</a:t>
            </a:r>
            <a:endParaRPr/>
          </a:p>
          <a:p>
            <a:pPr indent="-121920" lvl="0" marL="274320" rtl="0" algn="l">
              <a:lnSpc>
                <a:spcPct val="100000"/>
              </a:lnSpc>
              <a:spcBef>
                <a:spcPts val="480"/>
              </a:spcBef>
              <a:spcAft>
                <a:spcPts val="0"/>
              </a:spcAft>
              <a:buSzPts val="2400"/>
              <a:buNone/>
            </a:pPr>
            <a:r>
              <a:t/>
            </a:r>
            <a:endParaRPr/>
          </a:p>
        </p:txBody>
      </p:sp>
      <p:sp>
        <p:nvSpPr>
          <p:cNvPr id="161" name="Google Shape;161;p6"/>
          <p:cNvSpPr txBox="1"/>
          <p:nvPr/>
        </p:nvSpPr>
        <p:spPr>
          <a:xfrm>
            <a:off x="6858000" y="4029525"/>
            <a:ext cx="305888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6"/>
                </a:solidFill>
                <a:latin typeface="Assistant"/>
                <a:ea typeface="Assistant"/>
                <a:cs typeface="Assistant"/>
                <a:sym typeface="Assistant"/>
              </a:rPr>
              <a:t>A lot of DIY components and algorithms in Ignite 2.x</a:t>
            </a:r>
            <a:endParaRPr/>
          </a:p>
        </p:txBody>
      </p:sp>
      <p:sp>
        <p:nvSpPr>
          <p:cNvPr id="162" name="Google Shape;162;p6"/>
          <p:cNvSpPr txBox="1"/>
          <p:nvPr/>
        </p:nvSpPr>
        <p:spPr>
          <a:xfrm>
            <a:off x="6858000" y="5367436"/>
            <a:ext cx="30588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6"/>
                </a:solidFill>
                <a:latin typeface="Assistant"/>
                <a:ea typeface="Assistant"/>
                <a:cs typeface="Assistant"/>
                <a:sym typeface="Assistant"/>
              </a:rPr>
              <a:t>Consider replacing in 3.0</a:t>
            </a:r>
            <a:endParaRPr/>
          </a:p>
        </p:txBody>
      </p:sp>
      <p:cxnSp>
        <p:nvCxnSpPr>
          <p:cNvPr id="163" name="Google Shape;163;p6"/>
          <p:cNvCxnSpPr/>
          <p:nvPr/>
        </p:nvCxnSpPr>
        <p:spPr>
          <a:xfrm>
            <a:off x="8164286" y="4751614"/>
            <a:ext cx="0" cy="615822"/>
          </a:xfrm>
          <a:prstGeom prst="straightConnector1">
            <a:avLst/>
          </a:prstGeom>
          <a:noFill/>
          <a:ln cap="flat" cmpd="sng" w="12700">
            <a:solidFill>
              <a:schemeClr val="accent1"/>
            </a:solidFill>
            <a:prstDash val="solid"/>
            <a:miter lim="800000"/>
            <a:headEnd len="sm" w="sm" type="none"/>
            <a:tailEnd len="med" w="med" type="triangle"/>
          </a:ln>
        </p:spPr>
      </p:cxnSp>
      <p:sp>
        <p:nvSpPr>
          <p:cNvPr id="164" name="Google Shape;164;p6"/>
          <p:cNvSpPr txBox="1"/>
          <p:nvPr/>
        </p:nvSpPr>
        <p:spPr>
          <a:xfrm>
            <a:off x="6858000" y="2121252"/>
            <a:ext cx="30588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3"/>
                </a:solidFill>
                <a:latin typeface="Assistant"/>
                <a:ea typeface="Assistant"/>
                <a:cs typeface="Assistant"/>
                <a:sym typeface="Assistant"/>
              </a:rPr>
              <a:t>Project status: in Beta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7"/>
          <p:cNvSpPr txBox="1"/>
          <p:nvPr>
            <p:ph type="ctrTitle"/>
          </p:nvPr>
        </p:nvSpPr>
        <p:spPr>
          <a:xfrm>
            <a:off x="882816" y="1666430"/>
            <a:ext cx="6178892" cy="3563596"/>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600"/>
              <a:buFont typeface="Nunito Sans"/>
              <a:buNone/>
            </a:pPr>
            <a:r>
              <a:rPr lang="en-US"/>
              <a:t>Using Open-Source in Apache Ignite 3.0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8"/>
          <p:cNvSpPr txBox="1"/>
          <p:nvPr>
            <p:ph type="title"/>
          </p:nvPr>
        </p:nvSpPr>
        <p:spPr>
          <a:xfrm>
            <a:off x="914399" y="-1"/>
            <a:ext cx="9894499" cy="1341109"/>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Apache Ignite Key Components</a:t>
            </a:r>
            <a:endParaRPr/>
          </a:p>
        </p:txBody>
      </p:sp>
      <p:grpSp>
        <p:nvGrpSpPr>
          <p:cNvPr id="175" name="Google Shape;175;p8"/>
          <p:cNvGrpSpPr/>
          <p:nvPr/>
        </p:nvGrpSpPr>
        <p:grpSpPr>
          <a:xfrm>
            <a:off x="4441370" y="1907970"/>
            <a:ext cx="5500097" cy="3997799"/>
            <a:chOff x="3345950" y="1581400"/>
            <a:chExt cx="5500097" cy="3997799"/>
          </a:xfrm>
        </p:grpSpPr>
        <p:sp>
          <p:nvSpPr>
            <p:cNvPr id="176" name="Google Shape;176;p8"/>
            <p:cNvSpPr/>
            <p:nvPr/>
          </p:nvSpPr>
          <p:spPr>
            <a:xfrm>
              <a:off x="5268932" y="4993572"/>
              <a:ext cx="1654135" cy="585627"/>
            </a:xfrm>
            <a:prstGeom prst="rect">
              <a:avLst/>
            </a:prstGeom>
            <a:solidFill>
              <a:schemeClr val="accent2"/>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Storage</a:t>
              </a:r>
              <a:endParaRPr/>
            </a:p>
          </p:txBody>
        </p:sp>
        <p:sp>
          <p:nvSpPr>
            <p:cNvPr id="177" name="Google Shape;177;p8"/>
            <p:cNvSpPr/>
            <p:nvPr/>
          </p:nvSpPr>
          <p:spPr>
            <a:xfrm>
              <a:off x="5268930" y="2434443"/>
              <a:ext cx="1654137"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SQL</a:t>
              </a:r>
              <a:endParaRPr/>
            </a:p>
          </p:txBody>
        </p:sp>
        <p:sp>
          <p:nvSpPr>
            <p:cNvPr id="178" name="Google Shape;178;p8"/>
            <p:cNvSpPr/>
            <p:nvPr/>
          </p:nvSpPr>
          <p:spPr>
            <a:xfrm>
              <a:off x="3345950" y="2434443"/>
              <a:ext cx="1654135"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Key-Value</a:t>
              </a:r>
              <a:endParaRPr/>
            </a:p>
          </p:txBody>
        </p:sp>
        <p:sp>
          <p:nvSpPr>
            <p:cNvPr id="179" name="Google Shape;179;p8"/>
            <p:cNvSpPr/>
            <p:nvPr/>
          </p:nvSpPr>
          <p:spPr>
            <a:xfrm>
              <a:off x="7191911" y="2434442"/>
              <a:ext cx="1654136" cy="585627"/>
            </a:xfrm>
            <a:prstGeom prst="rect">
              <a:avLst/>
            </a:prstGeom>
            <a:solidFill>
              <a:schemeClr val="accent4"/>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Compute</a:t>
              </a:r>
              <a:endParaRPr/>
            </a:p>
          </p:txBody>
        </p:sp>
        <p:sp>
          <p:nvSpPr>
            <p:cNvPr id="180" name="Google Shape;180;p8"/>
            <p:cNvSpPr/>
            <p:nvPr/>
          </p:nvSpPr>
          <p:spPr>
            <a:xfrm>
              <a:off x="4299736" y="32874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Transactions</a:t>
              </a:r>
              <a:endParaRPr/>
            </a:p>
          </p:txBody>
        </p:sp>
        <p:sp>
          <p:nvSpPr>
            <p:cNvPr id="181" name="Google Shape;181;p8"/>
            <p:cNvSpPr/>
            <p:nvPr/>
          </p:nvSpPr>
          <p:spPr>
            <a:xfrm>
              <a:off x="4299736" y="4140529"/>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Network</a:t>
              </a:r>
              <a:endParaRPr/>
            </a:p>
          </p:txBody>
        </p:sp>
        <p:sp>
          <p:nvSpPr>
            <p:cNvPr id="182" name="Google Shape;182;p8"/>
            <p:cNvSpPr/>
            <p:nvPr/>
          </p:nvSpPr>
          <p:spPr>
            <a:xfrm>
              <a:off x="6222715" y="3287486"/>
              <a:ext cx="1654138" cy="585627"/>
            </a:xfrm>
            <a:prstGeom prst="rect">
              <a:avLst/>
            </a:prstGeom>
            <a:solidFill>
              <a:schemeClr val="accent3"/>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Replication</a:t>
              </a:r>
              <a:endParaRPr/>
            </a:p>
          </p:txBody>
        </p:sp>
        <p:sp>
          <p:nvSpPr>
            <p:cNvPr id="183" name="Google Shape;183;p8"/>
            <p:cNvSpPr/>
            <p:nvPr/>
          </p:nvSpPr>
          <p:spPr>
            <a:xfrm>
              <a:off x="6222716" y="4140529"/>
              <a:ext cx="1654137" cy="585627"/>
            </a:xfrm>
            <a:prstGeom prst="rect">
              <a:avLst/>
            </a:prstGeom>
            <a:solidFill>
              <a:schemeClr val="accent5"/>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Clustering</a:t>
              </a:r>
              <a:endParaRPr/>
            </a:p>
          </p:txBody>
        </p:sp>
        <p:sp>
          <p:nvSpPr>
            <p:cNvPr id="184" name="Google Shape;184;p8"/>
            <p:cNvSpPr/>
            <p:nvPr/>
          </p:nvSpPr>
          <p:spPr>
            <a:xfrm>
              <a:off x="4299736" y="1581400"/>
              <a:ext cx="3577117" cy="585627"/>
            </a:xfrm>
            <a:prstGeom prst="rect">
              <a:avLst/>
            </a:prstGeom>
            <a:solidFill>
              <a:schemeClr val="accent6"/>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Nunito Sans"/>
                  <a:ea typeface="Nunito Sans"/>
                  <a:cs typeface="Nunito Sans"/>
                  <a:sym typeface="Nunito Sans"/>
                </a:rPr>
                <a:t>APIs and Standards</a:t>
              </a:r>
              <a:endParaRPr/>
            </a:p>
          </p:txBody>
        </p:sp>
      </p:grpSp>
      <p:sp>
        <p:nvSpPr>
          <p:cNvPr id="185" name="Google Shape;185;p8"/>
          <p:cNvSpPr txBox="1"/>
          <p:nvPr/>
        </p:nvSpPr>
        <p:spPr>
          <a:xfrm>
            <a:off x="914399" y="5428290"/>
            <a:ext cx="27323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ssistant"/>
                <a:ea typeface="Assistant"/>
                <a:cs typeface="Assistant"/>
                <a:sym typeface="Assistant"/>
              </a:rPr>
              <a:t>Store data on each node</a:t>
            </a:r>
            <a:endParaRPr/>
          </a:p>
        </p:txBody>
      </p:sp>
      <p:sp>
        <p:nvSpPr>
          <p:cNvPr id="186" name="Google Shape;186;p8"/>
          <p:cNvSpPr txBox="1"/>
          <p:nvPr/>
        </p:nvSpPr>
        <p:spPr>
          <a:xfrm>
            <a:off x="914399" y="4575246"/>
            <a:ext cx="27323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ssistant"/>
                <a:ea typeface="Assistant"/>
                <a:cs typeface="Assistant"/>
                <a:sym typeface="Assistant"/>
              </a:rPr>
              <a:t>Get nodes talking</a:t>
            </a:r>
            <a:endParaRPr/>
          </a:p>
        </p:txBody>
      </p:sp>
      <p:sp>
        <p:nvSpPr>
          <p:cNvPr id="187" name="Google Shape;187;p8"/>
          <p:cNvSpPr txBox="1"/>
          <p:nvPr/>
        </p:nvSpPr>
        <p:spPr>
          <a:xfrm>
            <a:off x="914399" y="3722204"/>
            <a:ext cx="27323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ssistant"/>
                <a:ea typeface="Assistant"/>
                <a:cs typeface="Assistant"/>
                <a:sym typeface="Assistant"/>
              </a:rPr>
              <a:t>Ensure consistency</a:t>
            </a:r>
            <a:endParaRPr/>
          </a:p>
        </p:txBody>
      </p:sp>
      <p:sp>
        <p:nvSpPr>
          <p:cNvPr id="188" name="Google Shape;188;p8"/>
          <p:cNvSpPr txBox="1"/>
          <p:nvPr/>
        </p:nvSpPr>
        <p:spPr>
          <a:xfrm>
            <a:off x="914399" y="2869160"/>
            <a:ext cx="24315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ssistant"/>
                <a:ea typeface="Assistant"/>
                <a:cs typeface="Assistant"/>
                <a:sym typeface="Assistant"/>
              </a:rPr>
              <a:t>Process data</a:t>
            </a:r>
            <a:endParaRPr/>
          </a:p>
        </p:txBody>
      </p:sp>
      <p:sp>
        <p:nvSpPr>
          <p:cNvPr id="189" name="Google Shape;189;p8"/>
          <p:cNvSpPr txBox="1"/>
          <p:nvPr/>
        </p:nvSpPr>
        <p:spPr>
          <a:xfrm>
            <a:off x="914399" y="2016116"/>
            <a:ext cx="243155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ssistant"/>
                <a:ea typeface="Assistant"/>
                <a:cs typeface="Assistant"/>
                <a:sym typeface="Assistant"/>
              </a:rPr>
              <a:t>Connect with apps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9"/>
          <p:cNvSpPr txBox="1"/>
          <p:nvPr>
            <p:ph type="title"/>
          </p:nvPr>
        </p:nvSpPr>
        <p:spPr>
          <a:xfrm>
            <a:off x="914400" y="-1"/>
            <a:ext cx="9903125" cy="1344168"/>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lt1"/>
              </a:buClr>
              <a:buSzPts val="3200"/>
              <a:buFont typeface="Nunito Sans"/>
              <a:buNone/>
            </a:pPr>
            <a:r>
              <a:rPr lang="en-US"/>
              <a:t>Storage</a:t>
            </a:r>
            <a:endParaRPr/>
          </a:p>
        </p:txBody>
      </p:sp>
      <p:sp>
        <p:nvSpPr>
          <p:cNvPr id="195" name="Google Shape;195;p9"/>
          <p:cNvSpPr txBox="1"/>
          <p:nvPr>
            <p:ph idx="1" type="body"/>
          </p:nvPr>
        </p:nvSpPr>
        <p:spPr>
          <a:xfrm>
            <a:off x="8157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2.x: DIY</a:t>
            </a:r>
            <a:endParaRPr/>
          </a:p>
        </p:txBody>
      </p:sp>
      <p:sp>
        <p:nvSpPr>
          <p:cNvPr id="196" name="Google Shape;196;p9"/>
          <p:cNvSpPr txBox="1"/>
          <p:nvPr>
            <p:ph idx="2" type="body"/>
          </p:nvPr>
        </p:nvSpPr>
        <p:spPr>
          <a:xfrm>
            <a:off x="6302185" y="1643857"/>
            <a:ext cx="4883150" cy="401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a:t>3.0: DIY + OSS</a:t>
            </a:r>
            <a:endParaRPr/>
          </a:p>
        </p:txBody>
      </p:sp>
      <p:sp>
        <p:nvSpPr>
          <p:cNvPr id="197" name="Google Shape;197;p9"/>
          <p:cNvSpPr txBox="1"/>
          <p:nvPr>
            <p:ph idx="3" type="body"/>
          </p:nvPr>
        </p:nvSpPr>
        <p:spPr>
          <a:xfrm>
            <a:off x="815975"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Page Memory </a:t>
            </a:r>
            <a:endParaRPr/>
          </a:p>
          <a:p>
            <a:pPr indent="-274320" lvl="0" marL="274320" rtl="0" algn="l">
              <a:lnSpc>
                <a:spcPct val="100000"/>
              </a:lnSpc>
              <a:spcBef>
                <a:spcPts val="480"/>
              </a:spcBef>
              <a:spcAft>
                <a:spcPts val="0"/>
              </a:spcAft>
              <a:buSzPts val="2200"/>
              <a:buChar char="•"/>
            </a:pPr>
            <a:r>
              <a:rPr lang="en-US" sz="2200"/>
              <a:t>Custom B+ Tree implementation</a:t>
            </a:r>
            <a:endParaRPr/>
          </a:p>
          <a:p>
            <a:pPr indent="-274320" lvl="0" marL="274320" rtl="0" algn="l">
              <a:lnSpc>
                <a:spcPct val="100000"/>
              </a:lnSpc>
              <a:spcBef>
                <a:spcPts val="480"/>
              </a:spcBef>
              <a:spcAft>
                <a:spcPts val="0"/>
              </a:spcAft>
              <a:buSzPts val="2200"/>
              <a:buChar char="•"/>
            </a:pPr>
            <a:r>
              <a:rPr lang="en-US" sz="2200"/>
              <a:t>In-memory and persistence</a:t>
            </a:r>
            <a:endParaRPr/>
          </a:p>
          <a:p>
            <a:pPr indent="-274320" lvl="0" marL="274320" rtl="0" algn="l">
              <a:lnSpc>
                <a:spcPct val="100000"/>
              </a:lnSpc>
              <a:spcBef>
                <a:spcPts val="480"/>
              </a:spcBef>
              <a:spcAft>
                <a:spcPts val="0"/>
              </a:spcAft>
              <a:buSzPts val="2200"/>
              <a:buChar char="•"/>
            </a:pPr>
            <a:r>
              <a:rPr lang="en-US" sz="2200"/>
              <a:t>Universally good for reads and writes</a:t>
            </a:r>
            <a:endParaRPr/>
          </a:p>
          <a:p>
            <a:pPr indent="-274320" lvl="0" marL="274320" rtl="0" algn="l">
              <a:lnSpc>
                <a:spcPct val="100000"/>
              </a:lnSpc>
              <a:spcBef>
                <a:spcPts val="480"/>
              </a:spcBef>
              <a:spcAft>
                <a:spcPts val="0"/>
              </a:spcAft>
              <a:buSzPts val="2200"/>
              <a:buChar char="•"/>
            </a:pPr>
            <a:r>
              <a:rPr lang="en-US" sz="2200"/>
              <a:t>Not as good for writes as LSM-Tree</a:t>
            </a:r>
            <a:endParaRPr/>
          </a:p>
        </p:txBody>
      </p:sp>
      <p:sp>
        <p:nvSpPr>
          <p:cNvPr id="198" name="Google Shape;198;p9"/>
          <p:cNvSpPr txBox="1"/>
          <p:nvPr>
            <p:ph idx="4" type="body"/>
          </p:nvPr>
        </p:nvSpPr>
        <p:spPr>
          <a:xfrm>
            <a:off x="6311340" y="2277035"/>
            <a:ext cx="4882960" cy="4151313"/>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00"/>
              <a:buNone/>
            </a:pPr>
            <a:r>
              <a:rPr b="1" lang="en-US"/>
              <a:t>Page Memory (Decoupled)</a:t>
            </a:r>
            <a:endParaRPr/>
          </a:p>
          <a:p>
            <a:pPr indent="-274320" lvl="0" marL="274320" rtl="0" algn="l">
              <a:lnSpc>
                <a:spcPct val="100000"/>
              </a:lnSpc>
              <a:spcBef>
                <a:spcPts val="480"/>
              </a:spcBef>
              <a:spcAft>
                <a:spcPts val="0"/>
              </a:spcAft>
              <a:buSzPts val="2200"/>
              <a:buChar char="•"/>
            </a:pPr>
            <a:r>
              <a:rPr lang="en-US" sz="2200"/>
              <a:t>No other widely used OSS B+ Tree</a:t>
            </a:r>
            <a:endParaRPr/>
          </a:p>
          <a:p>
            <a:pPr indent="-274320" lvl="0" marL="274320" rtl="0" algn="l">
              <a:lnSpc>
                <a:spcPct val="100000"/>
              </a:lnSpc>
              <a:spcBef>
                <a:spcPts val="480"/>
              </a:spcBef>
              <a:spcAft>
                <a:spcPts val="0"/>
              </a:spcAft>
              <a:buSzPts val="2200"/>
              <a:buChar char="•"/>
            </a:pPr>
            <a:r>
              <a:rPr lang="en-US" sz="2200"/>
              <a:t>Keep and decouple</a:t>
            </a:r>
            <a:endParaRPr/>
          </a:p>
          <a:p>
            <a:pPr indent="-274320" lvl="0" marL="274320" rtl="0" algn="l">
              <a:lnSpc>
                <a:spcPct val="100000"/>
              </a:lnSpc>
              <a:spcBef>
                <a:spcPts val="480"/>
              </a:spcBef>
              <a:spcAft>
                <a:spcPts val="0"/>
              </a:spcAft>
              <a:buSzPts val="2200"/>
              <a:buChar char="•"/>
            </a:pPr>
            <a:r>
              <a:rPr lang="en-US" sz="2200"/>
              <a:t>Allow to add more storages in future</a:t>
            </a:r>
            <a:endParaRPr/>
          </a:p>
          <a:p>
            <a:pPr indent="0" lvl="0" marL="0" rtl="0" algn="l">
              <a:lnSpc>
                <a:spcPct val="100000"/>
              </a:lnSpc>
              <a:spcBef>
                <a:spcPts val="480"/>
              </a:spcBef>
              <a:spcAft>
                <a:spcPts val="0"/>
              </a:spcAft>
              <a:buSzPts val="2400"/>
              <a:buNone/>
            </a:pPr>
            <a:r>
              <a:rPr b="1" lang="en-US"/>
              <a:t>RocksDB</a:t>
            </a:r>
            <a:endParaRPr b="1" sz="2000"/>
          </a:p>
          <a:p>
            <a:pPr indent="-274320" lvl="0" marL="274320" rtl="0" algn="l">
              <a:lnSpc>
                <a:spcPct val="100000"/>
              </a:lnSpc>
              <a:spcBef>
                <a:spcPts val="480"/>
              </a:spcBef>
              <a:spcAft>
                <a:spcPts val="0"/>
              </a:spcAft>
              <a:buSzPts val="2200"/>
              <a:buChar char="•"/>
            </a:pPr>
            <a:r>
              <a:rPr lang="en-US" sz="2200"/>
              <a:t>OSS LSM-Tree by Meta</a:t>
            </a:r>
            <a:endParaRPr/>
          </a:p>
          <a:p>
            <a:pPr indent="-274320" lvl="0" marL="274320" rtl="0" algn="l">
              <a:lnSpc>
                <a:spcPct val="100000"/>
              </a:lnSpc>
              <a:spcBef>
                <a:spcPts val="480"/>
              </a:spcBef>
              <a:spcAft>
                <a:spcPts val="0"/>
              </a:spcAft>
              <a:buSzPts val="2200"/>
              <a:buChar char="•"/>
            </a:pPr>
            <a:r>
              <a:rPr lang="en-US" sz="2200"/>
              <a:t>De-facto standard for DB persistence</a:t>
            </a:r>
            <a:endParaRPr/>
          </a:p>
        </p:txBody>
      </p:sp>
      <p:pic>
        <p:nvPicPr>
          <p:cNvPr id="199" name="Google Shape;199;p9"/>
          <p:cNvPicPr preferRelativeResize="0"/>
          <p:nvPr/>
        </p:nvPicPr>
        <p:blipFill rotWithShape="1">
          <a:blip r:embed="rId3">
            <a:alphaModFix/>
          </a:blip>
          <a:srcRect b="0" l="0" r="0" t="0"/>
          <a:stretch/>
        </p:blipFill>
        <p:spPr>
          <a:xfrm>
            <a:off x="7633739" y="5214143"/>
            <a:ext cx="2220042" cy="613954"/>
          </a:xfrm>
          <a:prstGeom prst="rect">
            <a:avLst/>
          </a:prstGeom>
          <a:noFill/>
          <a:ln>
            <a:noFill/>
          </a:ln>
        </p:spPr>
      </p:pic>
      <p:grpSp>
        <p:nvGrpSpPr>
          <p:cNvPr id="200" name="Google Shape;200;p9"/>
          <p:cNvGrpSpPr/>
          <p:nvPr/>
        </p:nvGrpSpPr>
        <p:grpSpPr>
          <a:xfrm>
            <a:off x="10289120" y="1509841"/>
            <a:ext cx="1517586" cy="1103073"/>
            <a:chOff x="3345950" y="1581400"/>
            <a:chExt cx="5500097" cy="3997799"/>
          </a:xfrm>
        </p:grpSpPr>
        <p:sp>
          <p:nvSpPr>
            <p:cNvPr id="201" name="Google Shape;201;p9"/>
            <p:cNvSpPr/>
            <p:nvPr/>
          </p:nvSpPr>
          <p:spPr>
            <a:xfrm>
              <a:off x="5268932" y="4993572"/>
              <a:ext cx="1654135" cy="585627"/>
            </a:xfrm>
            <a:prstGeom prst="rect">
              <a:avLst/>
            </a:prstGeom>
            <a:solidFill>
              <a:schemeClr val="accent2"/>
            </a:solidFill>
            <a:ln cap="flat" cmpd="sng" w="12700">
              <a:solidFill>
                <a:srgbClr val="2D1D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Storage</a:t>
              </a:r>
              <a:endParaRPr/>
            </a:p>
          </p:txBody>
        </p:sp>
        <p:sp>
          <p:nvSpPr>
            <p:cNvPr id="202" name="Google Shape;202;p9"/>
            <p:cNvSpPr/>
            <p:nvPr/>
          </p:nvSpPr>
          <p:spPr>
            <a:xfrm>
              <a:off x="5268930" y="2434443"/>
              <a:ext cx="1654137"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SQL</a:t>
              </a:r>
              <a:endParaRPr/>
            </a:p>
          </p:txBody>
        </p:sp>
        <p:sp>
          <p:nvSpPr>
            <p:cNvPr id="203" name="Google Shape;203;p9"/>
            <p:cNvSpPr/>
            <p:nvPr/>
          </p:nvSpPr>
          <p:spPr>
            <a:xfrm>
              <a:off x="3345950" y="2434443"/>
              <a:ext cx="1654135"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Key-Value</a:t>
              </a:r>
              <a:endParaRPr/>
            </a:p>
          </p:txBody>
        </p:sp>
        <p:sp>
          <p:nvSpPr>
            <p:cNvPr id="204" name="Google Shape;204;p9"/>
            <p:cNvSpPr/>
            <p:nvPr/>
          </p:nvSpPr>
          <p:spPr>
            <a:xfrm>
              <a:off x="7191911" y="2434442"/>
              <a:ext cx="1654136" cy="585627"/>
            </a:xfrm>
            <a:prstGeom prst="rect">
              <a:avLst/>
            </a:prstGeom>
            <a:solidFill>
              <a:schemeClr val="accent4">
                <a:alpha val="29803"/>
              </a:schemeClr>
            </a:solidFill>
            <a:ln cap="flat" cmpd="sng" w="12700">
              <a:solidFill>
                <a:srgbClr val="3B182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Compute</a:t>
              </a:r>
              <a:endParaRPr/>
            </a:p>
          </p:txBody>
        </p:sp>
        <p:sp>
          <p:nvSpPr>
            <p:cNvPr id="205" name="Google Shape;205;p9"/>
            <p:cNvSpPr/>
            <p:nvPr/>
          </p:nvSpPr>
          <p:spPr>
            <a:xfrm>
              <a:off x="4299736"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Transactions</a:t>
              </a:r>
              <a:endParaRPr/>
            </a:p>
          </p:txBody>
        </p:sp>
        <p:sp>
          <p:nvSpPr>
            <p:cNvPr id="206" name="Google Shape;206;p9"/>
            <p:cNvSpPr/>
            <p:nvPr/>
          </p:nvSpPr>
          <p:spPr>
            <a:xfrm>
              <a:off x="429973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Network</a:t>
              </a:r>
              <a:endParaRPr/>
            </a:p>
          </p:txBody>
        </p:sp>
        <p:sp>
          <p:nvSpPr>
            <p:cNvPr id="207" name="Google Shape;207;p9"/>
            <p:cNvSpPr/>
            <p:nvPr/>
          </p:nvSpPr>
          <p:spPr>
            <a:xfrm>
              <a:off x="6222715" y="3287486"/>
              <a:ext cx="1654138" cy="585627"/>
            </a:xfrm>
            <a:prstGeom prst="rect">
              <a:avLst/>
            </a:prstGeom>
            <a:solidFill>
              <a:schemeClr val="accent3">
                <a:alpha val="29803"/>
              </a:schemeClr>
            </a:solidFill>
            <a:ln cap="flat" cmpd="sng" w="12700">
              <a:solidFill>
                <a:srgbClr val="652A0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Replication</a:t>
              </a:r>
              <a:endParaRPr/>
            </a:p>
          </p:txBody>
        </p:sp>
        <p:sp>
          <p:nvSpPr>
            <p:cNvPr id="208" name="Google Shape;208;p9"/>
            <p:cNvSpPr/>
            <p:nvPr/>
          </p:nvSpPr>
          <p:spPr>
            <a:xfrm>
              <a:off x="6222716" y="4140529"/>
              <a:ext cx="1654137" cy="585627"/>
            </a:xfrm>
            <a:prstGeom prst="rect">
              <a:avLst/>
            </a:prstGeom>
            <a:solidFill>
              <a:schemeClr val="accent5">
                <a:alpha val="29803"/>
              </a:schemeClr>
            </a:solidFill>
            <a:ln cap="flat" cmpd="sng" w="12700">
              <a:solidFill>
                <a:srgbClr val="49022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Clustering</a:t>
              </a:r>
              <a:endParaRPr/>
            </a:p>
          </p:txBody>
        </p:sp>
        <p:sp>
          <p:nvSpPr>
            <p:cNvPr id="209" name="Google Shape;209;p9"/>
            <p:cNvSpPr/>
            <p:nvPr/>
          </p:nvSpPr>
          <p:spPr>
            <a:xfrm>
              <a:off x="4299736" y="1581400"/>
              <a:ext cx="3577117" cy="585627"/>
            </a:xfrm>
            <a:prstGeom prst="rect">
              <a:avLst/>
            </a:prstGeom>
            <a:solidFill>
              <a:schemeClr val="accent6">
                <a:alpha val="29803"/>
              </a:schemeClr>
            </a:solidFill>
            <a:ln cap="flat" cmpd="sng" w="12700">
              <a:solidFill>
                <a:srgbClr val="50112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00">
                  <a:solidFill>
                    <a:schemeClr val="lt1"/>
                  </a:solidFill>
                  <a:latin typeface="Nunito Sans"/>
                  <a:ea typeface="Nunito Sans"/>
                  <a:cs typeface="Nunito Sans"/>
                  <a:sym typeface="Nunito Sans"/>
                </a:rPr>
                <a:t>APIs and Standards</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ridGain_Theme_27AUG18_v1">
  <a:themeElements>
    <a:clrScheme name="GridGain 3">
      <a:dk1>
        <a:srgbClr val="000000"/>
      </a:dk1>
      <a:lt1>
        <a:srgbClr val="FFFFFF"/>
      </a:lt1>
      <a:dk2>
        <a:srgbClr val="44546A"/>
      </a:dk2>
      <a:lt2>
        <a:srgbClr val="E7E6E6"/>
      </a:lt2>
      <a:accent1>
        <a:srgbClr val="E92027"/>
      </a:accent1>
      <a:accent2>
        <a:srgbClr val="6B4587"/>
      </a:accent2>
      <a:accent3>
        <a:srgbClr val="F06521"/>
      </a:accent3>
      <a:accent4>
        <a:srgbClr val="8D3A6E"/>
      </a:accent4>
      <a:accent5>
        <a:srgbClr val="AE0671"/>
      </a:accent5>
      <a:accent6>
        <a:srgbClr val="BE2A4C"/>
      </a:accent6>
      <a:hlink>
        <a:srgbClr val="EC1C24"/>
      </a:hlink>
      <a:folHlink>
        <a:srgbClr val="4C4C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2023-02-03T01:17:30Z</dcterms:created>
  <dc:creator>Katherine Rincon</dc:creator>
</cp:coreProperties>
</file>